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06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26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3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15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8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0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48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77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8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95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6A22-9F4A-47D6-9194-8AE2E4F3EC63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7D7F-A425-4666-8902-7D7995734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65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fr-FR" b="1" dirty="0" smtClean="0"/>
              <a:t>Colloque Chine</a:t>
            </a:r>
            <a:br>
              <a:rPr lang="fr-FR" b="1" dirty="0" smtClean="0"/>
            </a:br>
            <a:r>
              <a:rPr lang="fr-FR" sz="3200" b="1" dirty="0" smtClean="0"/>
              <a:t>2 février 2018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400" b="1" dirty="0" smtClean="0"/>
              <a:t>Proposition de Loi Export Control en Chine</a:t>
            </a:r>
          </a:p>
          <a:p>
            <a:pPr marL="0" indent="0" algn="ctr">
              <a:buNone/>
            </a:pPr>
            <a:r>
              <a:rPr lang="fr-FR" sz="4400" b="1" dirty="0" smtClean="0"/>
              <a:t>Impact sur les entreprises françaises</a:t>
            </a:r>
            <a:endParaRPr lang="fr-FR" sz="4400" b="1" dirty="0"/>
          </a:p>
          <a:p>
            <a:pPr marL="0" indent="0" algn="ctr">
              <a:buNone/>
            </a:pPr>
            <a:endParaRPr lang="fr-FR" b="1" dirty="0" smtClean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 smtClean="0"/>
              <a:t>Sandro Zero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3058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060" y="188640"/>
            <a:ext cx="8712968" cy="1858218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c. </a:t>
            </a:r>
            <a:r>
              <a:rPr lang="fr-FR" b="1" dirty="0"/>
              <a:t>A</a:t>
            </a:r>
            <a:r>
              <a:rPr lang="fr-FR" b="1" dirty="0" smtClean="0"/>
              <a:t>ccès </a:t>
            </a:r>
            <a:r>
              <a:rPr lang="fr-FR" b="1" dirty="0"/>
              <a:t>et </a:t>
            </a:r>
            <a:r>
              <a:rPr lang="fr-FR" b="1" dirty="0" smtClean="0"/>
              <a:t>contrôle </a:t>
            </a:r>
            <a:r>
              <a:rPr lang="fr-FR" b="1" dirty="0"/>
              <a:t>des </a:t>
            </a:r>
            <a:r>
              <a:rPr lang="fr-FR" b="1" dirty="0" smtClean="0"/>
              <a:t>données et risque de violation de </a:t>
            </a:r>
            <a:r>
              <a:rPr lang="fr-FR" b="1" dirty="0"/>
              <a:t>la confidentialité</a:t>
            </a:r>
            <a:r>
              <a:rPr lang="fr-FR" b="1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13995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dirty="0" smtClean="0"/>
              <a:t>droit </a:t>
            </a:r>
            <a:r>
              <a:rPr lang="fr-FR" dirty="0"/>
              <a:t>pour les enquêteurs de saisir </a:t>
            </a:r>
            <a:r>
              <a:rPr lang="fr-FR" dirty="0" smtClean="0"/>
              <a:t>et </a:t>
            </a:r>
            <a:r>
              <a:rPr lang="fr-FR" b="1" dirty="0"/>
              <a:t>reproduire tout document nécessaire, y compris les données électroniques, </a:t>
            </a:r>
            <a:r>
              <a:rPr lang="fr-FR" dirty="0"/>
              <a:t>les livres de compte et autres données financières d’une entreprise soumise à une </a:t>
            </a:r>
            <a:r>
              <a:rPr lang="fr-FR" dirty="0" smtClean="0"/>
              <a:t>enquête</a:t>
            </a:r>
          </a:p>
          <a:p>
            <a:r>
              <a:rPr lang="fr-FR" dirty="0" smtClean="0"/>
              <a:t>droit de </a:t>
            </a:r>
            <a:r>
              <a:rPr lang="fr-FR" dirty="0"/>
              <a:t>réaliser une </a:t>
            </a:r>
            <a:r>
              <a:rPr lang="fr-FR" b="1" dirty="0" smtClean="0"/>
              <a:t> </a:t>
            </a:r>
            <a:r>
              <a:rPr lang="fr-FR" b="1" dirty="0"/>
              <a:t>évaluation de sécurité nationale </a:t>
            </a:r>
            <a:r>
              <a:rPr lang="fr-FR" b="1" dirty="0" smtClean="0"/>
              <a:t>au </a:t>
            </a:r>
            <a:r>
              <a:rPr lang="fr-FR" b="1" dirty="0"/>
              <a:t>préalable </a:t>
            </a:r>
            <a:r>
              <a:rPr lang="fr-FR" b="1" dirty="0" smtClean="0"/>
              <a:t>à un transfert transfrontalier d’informations ainsi que des Post </a:t>
            </a:r>
            <a:r>
              <a:rPr lang="fr-FR" b="1" dirty="0" err="1" smtClean="0"/>
              <a:t>Shipment</a:t>
            </a:r>
            <a:r>
              <a:rPr lang="fr-FR" b="1" dirty="0" smtClean="0"/>
              <a:t> </a:t>
            </a:r>
            <a:r>
              <a:rPr lang="fr-FR" b="1" dirty="0" err="1" smtClean="0"/>
              <a:t>Verifications</a:t>
            </a:r>
            <a:endParaRPr lang="fr-FR" b="1" dirty="0" smtClean="0"/>
          </a:p>
          <a:p>
            <a:r>
              <a:rPr lang="fr-FR" dirty="0" smtClean="0"/>
              <a:t>les </a:t>
            </a:r>
            <a:r>
              <a:rPr lang="fr-FR" dirty="0"/>
              <a:t>informations des exportateurs et personnes ayant violé cette loi seraient </a:t>
            </a:r>
            <a:r>
              <a:rPr lang="fr-FR" b="1" dirty="0"/>
              <a:t>ajoutées à la base de données du système de « national social </a:t>
            </a:r>
            <a:r>
              <a:rPr lang="fr-FR" b="1" dirty="0" err="1"/>
              <a:t>credit</a:t>
            </a:r>
            <a:r>
              <a:rPr lang="fr-FR" b="1" dirty="0"/>
              <a:t> </a:t>
            </a:r>
            <a:r>
              <a:rPr lang="fr-FR" b="1" dirty="0" smtClean="0"/>
              <a:t>» </a:t>
            </a:r>
            <a:r>
              <a:rPr lang="fr-FR" b="1" dirty="0"/>
              <a:t>et rendues publiques</a:t>
            </a:r>
            <a:r>
              <a:rPr lang="fr-FR" dirty="0"/>
              <a:t>. </a:t>
            </a:r>
          </a:p>
          <a:p>
            <a:r>
              <a:rPr lang="fr-FR" dirty="0" smtClean="0"/>
              <a:t>aucune </a:t>
            </a:r>
            <a:r>
              <a:rPr lang="fr-FR" dirty="0"/>
              <a:t>disposition </a:t>
            </a:r>
            <a:r>
              <a:rPr lang="fr-FR" dirty="0" smtClean="0"/>
              <a:t>limitation de </a:t>
            </a:r>
            <a:r>
              <a:rPr lang="fr-FR" dirty="0"/>
              <a:t>risques de violation de la confidentialité des données induites par ces dispositions.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9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b="1" dirty="0"/>
              <a:t>3. </a:t>
            </a:r>
            <a:r>
              <a:rPr lang="fr-FR" b="1" dirty="0" smtClean="0"/>
              <a:t>Dispositions dépassant </a:t>
            </a:r>
            <a:r>
              <a:rPr lang="fr-FR" b="1" dirty="0"/>
              <a:t>largement les considérations de sécurité nationale et </a:t>
            </a:r>
            <a:r>
              <a:rPr lang="fr-FR" b="1" dirty="0" smtClean="0"/>
              <a:t>de défense et relevant plutôt de </a:t>
            </a:r>
            <a:r>
              <a:rPr lang="fr-FR" b="1" dirty="0"/>
              <a:t>la logique de défense d’intérêts commerciaux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8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880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3103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a. C</a:t>
            </a:r>
            <a:r>
              <a:rPr lang="fr-FR" b="1" dirty="0" smtClean="0"/>
              <a:t>ritères </a:t>
            </a:r>
            <a:r>
              <a:rPr lang="fr-FR" b="1" dirty="0"/>
              <a:t>définissant les listes </a:t>
            </a:r>
            <a:r>
              <a:rPr lang="fr-FR" b="1" dirty="0" smtClean="0"/>
              <a:t>de</a:t>
            </a:r>
            <a:br>
              <a:rPr lang="fr-FR" b="1" dirty="0" smtClean="0"/>
            </a:br>
            <a:r>
              <a:rPr lang="fr-FR" b="1" dirty="0"/>
              <a:t> </a:t>
            </a:r>
            <a:r>
              <a:rPr lang="fr-FR" b="1" dirty="0" smtClean="0"/>
              <a:t>   contrôle </a:t>
            </a:r>
            <a:r>
              <a:rPr lang="fr-FR" b="1" dirty="0"/>
              <a:t>et l’octroi de </a:t>
            </a:r>
            <a:r>
              <a:rPr lang="fr-FR" b="1" dirty="0" smtClean="0"/>
              <a:t>licences</a:t>
            </a:r>
            <a:br>
              <a:rPr lang="fr-FR" b="1" dirty="0" smtClean="0"/>
            </a:br>
            <a:r>
              <a:rPr lang="fr-FR" b="1" dirty="0"/>
              <a:t> </a:t>
            </a:r>
            <a:r>
              <a:rPr lang="fr-FR" b="1" dirty="0" smtClean="0"/>
              <a:t>   d’exportations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Prise en compte </a:t>
            </a:r>
            <a:r>
              <a:rPr lang="fr-FR" dirty="0"/>
              <a:t>dans l’établissement des listes de contrôle </a:t>
            </a:r>
            <a:r>
              <a:rPr lang="fr-FR" dirty="0" smtClean="0"/>
              <a:t>des </a:t>
            </a:r>
            <a:r>
              <a:rPr lang="fr-FR" dirty="0"/>
              <a:t>critères suivants : </a:t>
            </a:r>
            <a:endParaRPr lang="fr-FR" dirty="0" smtClean="0"/>
          </a:p>
          <a:p>
            <a:r>
              <a:rPr lang="fr-FR" dirty="0" smtClean="0"/>
              <a:t>développement </a:t>
            </a:r>
            <a:r>
              <a:rPr lang="fr-FR" dirty="0"/>
              <a:t>technologique, </a:t>
            </a:r>
            <a:endParaRPr lang="fr-FR" dirty="0" smtClean="0"/>
          </a:p>
          <a:p>
            <a:r>
              <a:rPr lang="fr-FR" dirty="0" smtClean="0"/>
              <a:t>offre </a:t>
            </a:r>
            <a:r>
              <a:rPr lang="fr-FR" dirty="0"/>
              <a:t>et </a:t>
            </a:r>
            <a:r>
              <a:rPr lang="fr-FR" dirty="0" smtClean="0"/>
              <a:t>demande internationales</a:t>
            </a:r>
          </a:p>
          <a:p>
            <a:r>
              <a:rPr lang="fr-FR" b="1" dirty="0" smtClean="0"/>
              <a:t>compétitivité </a:t>
            </a:r>
            <a:r>
              <a:rPr lang="fr-FR" b="1" dirty="0"/>
              <a:t>économique et commerciale </a:t>
            </a:r>
            <a:r>
              <a:rPr lang="fr-FR" b="1" dirty="0" smtClean="0"/>
              <a:t> </a:t>
            </a:r>
            <a:endParaRPr lang="fr-FR" dirty="0"/>
          </a:p>
          <a:p>
            <a:r>
              <a:rPr lang="fr-FR" b="1" dirty="0" smtClean="0"/>
              <a:t>situation </a:t>
            </a:r>
            <a:r>
              <a:rPr lang="fr-FR" b="1" dirty="0"/>
              <a:t>de marché </a:t>
            </a:r>
            <a:r>
              <a:rPr lang="fr-FR" dirty="0" smtClean="0"/>
              <a:t>et d’autres circonstances  pas </a:t>
            </a:r>
            <a:r>
              <a:rPr lang="fr-FR" dirty="0"/>
              <a:t>précisées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Possibilité de désigner un </a:t>
            </a:r>
            <a:r>
              <a:rPr lang="fr-FR" dirty="0"/>
              <a:t>produit ou une technologie </a:t>
            </a:r>
            <a:r>
              <a:rPr lang="fr-FR" dirty="0" smtClean="0"/>
              <a:t>non listé, comme </a:t>
            </a:r>
            <a:r>
              <a:rPr lang="fr-FR" dirty="0"/>
              <a:t>un "élément </a:t>
            </a:r>
            <a:r>
              <a:rPr lang="fr-FR" dirty="0" smtClean="0"/>
              <a:t>temporairement contrôlé</a:t>
            </a:r>
            <a:r>
              <a:rPr lang="fr-FR" dirty="0"/>
              <a:t>" pour un maximum de deux </a:t>
            </a:r>
            <a:r>
              <a:rPr lang="fr-FR" dirty="0" smtClean="0"/>
              <a:t>ans (Catch All?)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b. P</a:t>
            </a:r>
            <a:r>
              <a:rPr lang="fr-FR" b="1" dirty="0" smtClean="0"/>
              <a:t>rincipe </a:t>
            </a:r>
            <a:r>
              <a:rPr lang="fr-FR" b="1" dirty="0"/>
              <a:t>de rétorsion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En cas de mesures « discriminatoires » prises à l’égard de la Chine en matière de contrôle d’exportations, les autorités se réservent le droit de </a:t>
            </a:r>
            <a:r>
              <a:rPr lang="fr-FR" b="1" dirty="0"/>
              <a:t>« prendre des mesures correspondantes » contre le pays ou la région </a:t>
            </a:r>
            <a:r>
              <a:rPr lang="fr-FR" b="1" dirty="0" smtClean="0"/>
              <a:t>concernés. </a:t>
            </a:r>
          </a:p>
          <a:p>
            <a:r>
              <a:rPr lang="fr-FR" dirty="0" smtClean="0"/>
              <a:t>Une </a:t>
            </a:r>
            <a:r>
              <a:rPr lang="fr-FR" dirty="0"/>
              <a:t>telle disposition, déjà prévue en matière d’enquêtes antidumping et antisubventions, relève plus de la défense commerciale que de la sauvegarde de la sécurité nationale.</a:t>
            </a:r>
          </a:p>
        </p:txBody>
      </p:sp>
    </p:spTree>
    <p:extLst>
      <p:ext uri="{BB962C8B-B14F-4D97-AF65-F5344CB8AC3E}">
        <p14:creationId xmlns:p14="http://schemas.microsoft.com/office/powerpoint/2010/main" val="34873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</a:t>
            </a:r>
            <a:r>
              <a:rPr lang="fr-FR" b="1" dirty="0" smtClean="0"/>
              <a:t>. Critères pour l’octroie des licences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69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1. Sécurité nationale et intérêts du développement</a:t>
            </a:r>
          </a:p>
          <a:p>
            <a:pPr marL="0" indent="0">
              <a:buNone/>
            </a:pPr>
            <a:r>
              <a:rPr lang="fr-FR" dirty="0"/>
              <a:t>2. Obligations internationales et </a:t>
            </a:r>
            <a:r>
              <a:rPr lang="fr-FR" dirty="0" smtClean="0"/>
              <a:t>engagements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/>
              <a:t>extérieurs</a:t>
            </a:r>
          </a:p>
          <a:p>
            <a:pPr marL="0" indent="0">
              <a:buNone/>
            </a:pPr>
            <a:r>
              <a:rPr lang="fr-FR" dirty="0"/>
              <a:t>3. Degré de sensibilité de l'objet</a:t>
            </a:r>
          </a:p>
          <a:p>
            <a:pPr marL="0" indent="0">
              <a:buNone/>
            </a:pPr>
            <a:r>
              <a:rPr lang="fr-FR" dirty="0"/>
              <a:t>4. Disponibilité sur le marché</a:t>
            </a:r>
          </a:p>
          <a:p>
            <a:pPr marL="0" indent="0">
              <a:buNone/>
            </a:pPr>
            <a:r>
              <a:rPr lang="fr-FR" dirty="0"/>
              <a:t>5. Utilisateur final et utilisation finale</a:t>
            </a:r>
          </a:p>
          <a:p>
            <a:pPr marL="0" indent="0">
              <a:buNone/>
            </a:pPr>
            <a:r>
              <a:rPr lang="fr-FR" dirty="0"/>
              <a:t>6. Système de Conformité interne de </a:t>
            </a:r>
            <a:r>
              <a:rPr lang="fr-FR" dirty="0" smtClean="0"/>
              <a:t>l'exportateur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(</a:t>
            </a:r>
            <a:r>
              <a:rPr lang="fr-FR" dirty="0"/>
              <a:t>ICP)</a:t>
            </a:r>
          </a:p>
          <a:p>
            <a:pPr marL="0" indent="0">
              <a:buNone/>
            </a:pPr>
            <a:r>
              <a:rPr lang="fr-FR" dirty="0"/>
              <a:t>7. Autres circonstances prescrites par les lois </a:t>
            </a:r>
            <a:r>
              <a:rPr lang="fr-FR" dirty="0" smtClean="0"/>
              <a:t>et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dirty="0"/>
              <a:t>règlements</a:t>
            </a:r>
          </a:p>
        </p:txBody>
      </p:sp>
    </p:spTree>
    <p:extLst>
      <p:ext uri="{BB962C8B-B14F-4D97-AF65-F5344CB8AC3E}">
        <p14:creationId xmlns:p14="http://schemas.microsoft.com/office/powerpoint/2010/main" val="8946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d.</a:t>
            </a:r>
            <a:r>
              <a:rPr lang="fr-FR" b="1" dirty="0"/>
              <a:t> Pénalités pour non-conformité à la Loi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Pénalités potentielles pour </a:t>
            </a:r>
            <a:r>
              <a:rPr lang="fr-FR" b="1" dirty="0" smtClean="0"/>
              <a:t>l'exportateur: </a:t>
            </a:r>
            <a:r>
              <a:rPr lang="fr-FR" dirty="0" smtClean="0"/>
              <a:t>amende pour l’entreprise qui </a:t>
            </a:r>
            <a:r>
              <a:rPr lang="fr-FR" dirty="0"/>
              <a:t>équivaut à cinq à dix fois la valeur du gain </a:t>
            </a:r>
            <a:r>
              <a:rPr lang="fr-FR" dirty="0" smtClean="0"/>
              <a:t>illégal. En plus la </a:t>
            </a:r>
            <a:r>
              <a:rPr lang="fr-FR" dirty="0"/>
              <a:t>personne responsable peut être condamnée à une </a:t>
            </a:r>
            <a:r>
              <a:rPr lang="fr-FR" dirty="0" smtClean="0"/>
              <a:t>amende entre </a:t>
            </a:r>
            <a:r>
              <a:rPr lang="fr-FR" dirty="0"/>
              <a:t>15 000 à 45 000 </a:t>
            </a:r>
            <a:r>
              <a:rPr lang="fr-FR" dirty="0" smtClean="0"/>
              <a:t>USD</a:t>
            </a:r>
          </a:p>
          <a:p>
            <a:r>
              <a:rPr lang="fr-FR" b="1" dirty="0"/>
              <a:t>Pénalités potentielles pour les parties qui facilitent la conduite </a:t>
            </a:r>
            <a:r>
              <a:rPr lang="fr-FR" b="1" dirty="0" smtClean="0"/>
              <a:t>illégale: </a:t>
            </a:r>
            <a:r>
              <a:rPr lang="fr-FR" dirty="0" smtClean="0"/>
              <a:t>les </a:t>
            </a:r>
            <a:r>
              <a:rPr lang="fr-FR" dirty="0"/>
              <a:t>tierces parties fournissant les services de fret, les déclarations en douane, les plateformes </a:t>
            </a:r>
            <a:r>
              <a:rPr lang="fr-FR" dirty="0" smtClean="0"/>
              <a:t>de négociation </a:t>
            </a:r>
            <a:r>
              <a:rPr lang="fr-FR" dirty="0"/>
              <a:t>électronique et financières, les services aux exportateurs qui transgressent le projet </a:t>
            </a:r>
            <a:r>
              <a:rPr lang="fr-FR" dirty="0" smtClean="0"/>
              <a:t>de loi</a:t>
            </a:r>
            <a:r>
              <a:rPr lang="fr-FR" dirty="0"/>
              <a:t>, seront condamnés aussi aux mêmes peines ci-dessus.</a:t>
            </a:r>
          </a:p>
        </p:txBody>
      </p:sp>
    </p:spTree>
    <p:extLst>
      <p:ext uri="{BB962C8B-B14F-4D97-AF65-F5344CB8AC3E}">
        <p14:creationId xmlns:p14="http://schemas.microsoft.com/office/powerpoint/2010/main" val="93048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2018655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dirty="0" smtClean="0"/>
              <a:t>1 - </a:t>
            </a:r>
            <a:r>
              <a:rPr lang="fr-FR" b="1" dirty="0" smtClean="0"/>
              <a:t>Selon </a:t>
            </a:r>
            <a:r>
              <a:rPr lang="fr-FR" b="1" dirty="0"/>
              <a:t>le MOFCOM, </a:t>
            </a:r>
            <a:r>
              <a:rPr lang="fr-FR" b="1" dirty="0" smtClean="0"/>
              <a:t>le </a:t>
            </a:r>
            <a:r>
              <a:rPr lang="fr-FR" b="1" dirty="0"/>
              <a:t>projet de </a:t>
            </a:r>
            <a:r>
              <a:rPr lang="fr-FR" b="1" dirty="0" smtClean="0"/>
              <a:t>loi est </a:t>
            </a:r>
            <a:r>
              <a:rPr lang="fr-FR" b="1" dirty="0"/>
              <a:t>censé rapprocher le </a:t>
            </a:r>
            <a:r>
              <a:rPr lang="fr-FR" b="1" dirty="0" smtClean="0"/>
              <a:t>système </a:t>
            </a:r>
            <a:r>
              <a:rPr lang="fr-FR" b="1" dirty="0"/>
              <a:t>chinois des standards internationaux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74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b="1" dirty="0"/>
              <a:t>a. Le système en vigueur en Chine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r>
              <a:rPr lang="fr-FR" dirty="0" smtClean="0"/>
              <a:t>la </a:t>
            </a:r>
            <a:r>
              <a:rPr lang="fr-FR" dirty="0"/>
              <a:t>Chine </a:t>
            </a:r>
            <a:r>
              <a:rPr lang="fr-FR" dirty="0" smtClean="0"/>
              <a:t>est membre du NSG mais n’est </a:t>
            </a:r>
            <a:r>
              <a:rPr lang="fr-FR" dirty="0"/>
              <a:t>pas membre </a:t>
            </a:r>
            <a:r>
              <a:rPr lang="fr-FR" dirty="0" smtClean="0"/>
              <a:t>des autres arrangements ni de  </a:t>
            </a:r>
            <a:r>
              <a:rPr lang="fr-FR" dirty="0"/>
              <a:t>l’Arrangement Wassenaar </a:t>
            </a:r>
            <a:endParaRPr lang="fr-FR" dirty="0" smtClean="0"/>
          </a:p>
          <a:p>
            <a:r>
              <a:rPr lang="fr-FR" dirty="0" smtClean="0"/>
              <a:t>depuis le milieu des années 90 </a:t>
            </a:r>
            <a:r>
              <a:rPr lang="fr-FR" dirty="0" smtClean="0"/>
              <a:t>elle </a:t>
            </a:r>
            <a:r>
              <a:rPr lang="fr-FR" dirty="0"/>
              <a:t>a mis en place </a:t>
            </a:r>
            <a:r>
              <a:rPr lang="fr-FR" dirty="0" smtClean="0"/>
              <a:t>une </a:t>
            </a:r>
            <a:r>
              <a:rPr lang="fr-FR" dirty="0"/>
              <a:t>série de dispositifs permettant le contrôle </a:t>
            </a:r>
            <a:r>
              <a:rPr lang="fr-FR" dirty="0" smtClean="0"/>
              <a:t>des </a:t>
            </a:r>
            <a:r>
              <a:rPr lang="fr-FR" dirty="0"/>
              <a:t>exportations de produits jugés sensibles. </a:t>
            </a:r>
            <a:endParaRPr lang="fr-FR" dirty="0" smtClean="0"/>
          </a:p>
          <a:p>
            <a:r>
              <a:rPr lang="fr-FR" dirty="0" smtClean="0"/>
              <a:t>la loi du </a:t>
            </a:r>
            <a:r>
              <a:rPr lang="fr-FR" dirty="0"/>
              <a:t>commerce extérieur, la loi sur les douanes et la loi </a:t>
            </a:r>
            <a:r>
              <a:rPr lang="fr-FR" dirty="0" smtClean="0"/>
              <a:t>pénale</a:t>
            </a:r>
          </a:p>
          <a:p>
            <a:r>
              <a:rPr lang="fr-FR" dirty="0" smtClean="0"/>
              <a:t>deux </a:t>
            </a:r>
            <a:r>
              <a:rPr lang="fr-FR" dirty="0"/>
              <a:t>règlementations sur le contrôle des exportations nucléaires et sur le contrôle des exportations de biens et technologies à double </a:t>
            </a:r>
            <a:r>
              <a:rPr lang="fr-FR" dirty="0" smtClean="0"/>
              <a:t>usage</a:t>
            </a:r>
          </a:p>
          <a:p>
            <a:r>
              <a:rPr lang="fr-FR" dirty="0" smtClean="0"/>
              <a:t>des </a:t>
            </a:r>
            <a:r>
              <a:rPr lang="fr-FR" dirty="0"/>
              <a:t>règlementations sectorielles (produits biologiques ou chimiques, produits à base de plomb</a:t>
            </a:r>
            <a:r>
              <a:rPr lang="fr-FR" dirty="0" smtClean="0"/>
              <a:t>…)</a:t>
            </a:r>
          </a:p>
          <a:p>
            <a:r>
              <a:rPr lang="fr-FR" dirty="0" smtClean="0"/>
              <a:t>aucune </a:t>
            </a:r>
            <a:r>
              <a:rPr lang="fr-FR" dirty="0"/>
              <a:t>règlementation consolidée en matière de contrôle des exportations n’avait été mise en place jusqu’à présent. </a:t>
            </a:r>
          </a:p>
        </p:txBody>
      </p:sp>
    </p:spTree>
    <p:extLst>
      <p:ext uri="{BB962C8B-B14F-4D97-AF65-F5344CB8AC3E}">
        <p14:creationId xmlns:p14="http://schemas.microsoft.com/office/powerpoint/2010/main" val="36153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b="1" dirty="0"/>
              <a:t>b. </a:t>
            </a:r>
            <a:r>
              <a:rPr lang="fr-FR" b="1" dirty="0" smtClean="0"/>
              <a:t>Pourquoi </a:t>
            </a:r>
            <a:r>
              <a:rPr lang="fr-FR" b="1" dirty="0"/>
              <a:t>cette initiative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règlementations actuelles, simples circulaires ministérielles, ont une autorité </a:t>
            </a:r>
            <a:r>
              <a:rPr lang="fr-FR" dirty="0" smtClean="0"/>
              <a:t>régionale et insuffisante </a:t>
            </a:r>
          </a:p>
          <a:p>
            <a:r>
              <a:rPr lang="fr-FR" dirty="0" smtClean="0"/>
              <a:t>la dernière règlementation </a:t>
            </a:r>
            <a:r>
              <a:rPr lang="fr-FR" dirty="0"/>
              <a:t>en la matière date de </a:t>
            </a:r>
            <a:r>
              <a:rPr lang="fr-FR" dirty="0" smtClean="0"/>
              <a:t>2007</a:t>
            </a:r>
          </a:p>
          <a:p>
            <a:r>
              <a:rPr lang="fr-FR" dirty="0" smtClean="0"/>
              <a:t>le </a:t>
            </a:r>
            <a:r>
              <a:rPr lang="fr-FR" dirty="0"/>
              <a:t>système actuel est incapable de garantir une mise en </a:t>
            </a:r>
            <a:r>
              <a:rPr lang="fr-FR" dirty="0" smtClean="0"/>
              <a:t>œuvre </a:t>
            </a:r>
            <a:r>
              <a:rPr lang="fr-FR" dirty="0"/>
              <a:t>efficace </a:t>
            </a:r>
            <a:endParaRPr lang="fr-FR" dirty="0" smtClean="0"/>
          </a:p>
          <a:p>
            <a:r>
              <a:rPr lang="fr-FR" dirty="0" smtClean="0"/>
              <a:t>il n’est pas en phase avec les standard occidentaux</a:t>
            </a:r>
          </a:p>
          <a:p>
            <a:endParaRPr lang="fr-FR" dirty="0"/>
          </a:p>
          <a:p>
            <a:r>
              <a:rPr lang="fr-FR" dirty="0"/>
              <a:t>Le projet de loi tente de répondre à </a:t>
            </a:r>
            <a:r>
              <a:rPr lang="fr-FR" dirty="0" smtClean="0"/>
              <a:t>un </a:t>
            </a:r>
            <a:r>
              <a:rPr lang="fr-FR" dirty="0"/>
              <a:t>besoin de centralisation face à un système jugé trop </a:t>
            </a:r>
            <a:r>
              <a:rPr lang="fr-FR" dirty="0" smtClean="0"/>
              <a:t>disparate, complexe et décentralisé</a:t>
            </a:r>
          </a:p>
          <a:p>
            <a:r>
              <a:rPr lang="fr-FR" dirty="0" smtClean="0"/>
              <a:t>La </a:t>
            </a:r>
            <a:r>
              <a:rPr lang="fr-FR" dirty="0"/>
              <a:t>loi centralisera le dispositif autour du Conseil des Affaires d’Etat (le gouvernement chinois) et de la Commission militaire centrale, selon la nature des biens concernés.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« autorités compétentes » seront tenues de rendre compte </a:t>
            </a:r>
            <a:r>
              <a:rPr lang="fr-FR" dirty="0" smtClean="0"/>
              <a:t>à </a:t>
            </a:r>
            <a:r>
              <a:rPr lang="fr-FR" dirty="0"/>
              <a:t>l’une de ces deux autorités. </a:t>
            </a:r>
          </a:p>
        </p:txBody>
      </p:sp>
    </p:spTree>
    <p:extLst>
      <p:ext uri="{BB962C8B-B14F-4D97-AF65-F5344CB8AC3E}">
        <p14:creationId xmlns:p14="http://schemas.microsoft.com/office/powerpoint/2010/main" val="159124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b="1" dirty="0"/>
              <a:t>c. L’orientation </a:t>
            </a:r>
            <a:r>
              <a:rPr lang="fr-FR" b="1" dirty="0" smtClean="0"/>
              <a:t>du </a:t>
            </a:r>
            <a:r>
              <a:rPr lang="fr-FR" b="1" dirty="0"/>
              <a:t>projet de loi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projet de loi </a:t>
            </a:r>
            <a:r>
              <a:rPr lang="fr-FR" dirty="0" smtClean="0"/>
              <a:t> privilégie </a:t>
            </a:r>
            <a:r>
              <a:rPr lang="fr-FR" dirty="0"/>
              <a:t>la mise en </a:t>
            </a:r>
            <a:r>
              <a:rPr lang="fr-FR" dirty="0" smtClean="0"/>
              <a:t>œuvre de sanctions régies aujourd’hui par </a:t>
            </a:r>
            <a:r>
              <a:rPr lang="fr-FR" dirty="0"/>
              <a:t>la Loi </a:t>
            </a:r>
            <a:r>
              <a:rPr lang="fr-FR" dirty="0" smtClean="0"/>
              <a:t>Pénale </a:t>
            </a:r>
          </a:p>
          <a:p>
            <a:r>
              <a:rPr lang="fr-FR" dirty="0" smtClean="0"/>
              <a:t>il </a:t>
            </a:r>
            <a:r>
              <a:rPr lang="fr-FR" dirty="0"/>
              <a:t>remplace </a:t>
            </a:r>
            <a:r>
              <a:rPr lang="fr-FR" dirty="0" smtClean="0"/>
              <a:t>l’enregistrement </a:t>
            </a:r>
            <a:r>
              <a:rPr lang="fr-FR" dirty="0"/>
              <a:t>préalable </a:t>
            </a:r>
            <a:r>
              <a:rPr lang="fr-FR" dirty="0" smtClean="0"/>
              <a:t>des exportateurs par </a:t>
            </a:r>
            <a:r>
              <a:rPr lang="fr-FR" dirty="0"/>
              <a:t>un dépôt de dossier simple devant </a:t>
            </a:r>
            <a:r>
              <a:rPr lang="fr-FR" dirty="0" smtClean="0"/>
              <a:t> </a:t>
            </a:r>
            <a:r>
              <a:rPr lang="fr-FR" dirty="0"/>
              <a:t>alléger la charge administrative </a:t>
            </a:r>
            <a:r>
              <a:rPr lang="fr-FR" dirty="0" smtClean="0"/>
              <a:t>pour les </a:t>
            </a:r>
            <a:r>
              <a:rPr lang="fr-FR" dirty="0"/>
              <a:t>exportateurs </a:t>
            </a:r>
            <a:r>
              <a:rPr lang="fr-FR" dirty="0" smtClean="0"/>
              <a:t>et les </a:t>
            </a:r>
            <a:r>
              <a:rPr lang="fr-FR" dirty="0"/>
              <a:t>administrations. </a:t>
            </a:r>
            <a:endParaRPr lang="fr-FR" dirty="0" smtClean="0"/>
          </a:p>
          <a:p>
            <a:r>
              <a:rPr lang="fr-FR" dirty="0" smtClean="0"/>
              <a:t>il privilégie la coopération avec </a:t>
            </a:r>
            <a:r>
              <a:rPr lang="fr-FR" dirty="0"/>
              <a:t>les Chambres de commerce et associations d’entreprises </a:t>
            </a:r>
            <a:r>
              <a:rPr lang="fr-FR" dirty="0" smtClean="0"/>
              <a:t>amenées à jouer </a:t>
            </a:r>
            <a:r>
              <a:rPr lang="fr-FR" dirty="0"/>
              <a:t>un rôle de coordination et d’autodiscipline. </a:t>
            </a:r>
          </a:p>
        </p:txBody>
      </p:sp>
    </p:spTree>
    <p:extLst>
      <p:ext uri="{BB962C8B-B14F-4D97-AF65-F5344CB8AC3E}">
        <p14:creationId xmlns:p14="http://schemas.microsoft.com/office/powerpoint/2010/main" val="91879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2. </a:t>
            </a:r>
            <a:r>
              <a:rPr lang="fr-FR" b="1" dirty="0"/>
              <a:t>P</a:t>
            </a:r>
            <a:r>
              <a:rPr lang="fr-FR" b="1" dirty="0" smtClean="0"/>
              <a:t>érimètre de </a:t>
            </a:r>
            <a:r>
              <a:rPr lang="fr-FR" b="1" dirty="0"/>
              <a:t>contrôle </a:t>
            </a:r>
            <a:r>
              <a:rPr lang="fr-FR" b="1" dirty="0" smtClean="0"/>
              <a:t>élargi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dirty="0"/>
              <a:t>laissant une grande marge </a:t>
            </a:r>
            <a:r>
              <a:rPr lang="fr-FR" b="1" dirty="0" smtClean="0"/>
              <a:t>de</a:t>
            </a:r>
            <a:br>
              <a:rPr lang="fr-FR" b="1" dirty="0" smtClean="0"/>
            </a:br>
            <a:r>
              <a:rPr lang="fr-FR" b="1" dirty="0" smtClean="0"/>
              <a:t> manœuvre  au régulateur    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96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a- </a:t>
            </a:r>
            <a:r>
              <a:rPr lang="fr-FR" b="1" dirty="0" smtClean="0"/>
              <a:t>Biens</a:t>
            </a:r>
            <a:r>
              <a:rPr lang="fr-FR" b="1" dirty="0"/>
              <a:t>, activités et secteurs couverts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</a:t>
            </a:r>
            <a:r>
              <a:rPr lang="fr-FR" dirty="0"/>
              <a:t>loi s’appliquerait non seulement aux biens tangibles mais aussi aux </a:t>
            </a:r>
            <a:r>
              <a:rPr lang="fr-FR" dirty="0" smtClean="0"/>
              <a:t> intangibles comme la technologies </a:t>
            </a:r>
            <a:r>
              <a:rPr lang="fr-FR" dirty="0"/>
              <a:t>et </a:t>
            </a:r>
            <a:r>
              <a:rPr lang="fr-FR" dirty="0" smtClean="0"/>
              <a:t>services  </a:t>
            </a:r>
          </a:p>
          <a:p>
            <a:r>
              <a:rPr lang="fr-FR" dirty="0" smtClean="0"/>
              <a:t>Elle couvrirait aussi le </a:t>
            </a:r>
            <a:r>
              <a:rPr lang="fr-FR" dirty="0"/>
              <a:t>retour de biens pour réparations ou les mouvements transfrontaliers destinés à des expositions commerciales. </a:t>
            </a:r>
          </a:p>
          <a:p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secteurs </a:t>
            </a:r>
            <a:r>
              <a:rPr lang="fr-FR" dirty="0" smtClean="0"/>
              <a:t>couverts: </a:t>
            </a:r>
            <a:r>
              <a:rPr lang="fr-FR" dirty="0"/>
              <a:t>les biens à double usage, les biens et technologies militaires et nucléaires, </a:t>
            </a:r>
            <a:r>
              <a:rPr lang="fr-FR" dirty="0" smtClean="0"/>
              <a:t> et </a:t>
            </a:r>
            <a:r>
              <a:rPr lang="fr-FR" dirty="0"/>
              <a:t>toute </a:t>
            </a:r>
            <a:r>
              <a:rPr lang="fr-FR" b="1" dirty="0" smtClean="0"/>
              <a:t>autre </a:t>
            </a:r>
            <a:r>
              <a:rPr lang="fr-FR" b="1" dirty="0"/>
              <a:t>technologie et service en lien avec la sécurité nationale </a:t>
            </a:r>
            <a:r>
              <a:rPr lang="fr-F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874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Nationale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En l’absence d’une définition précise du concept de « sécurité nationale », cette formulation vague pourrait conduire à une application discrétionnaire de la part des autorités. </a:t>
            </a:r>
          </a:p>
          <a:p>
            <a:r>
              <a:rPr lang="fr-FR" dirty="0"/>
              <a:t>L</a:t>
            </a:r>
            <a:r>
              <a:rPr lang="fr-FR" dirty="0" smtClean="0"/>
              <a:t>a nouvelle Loi sur la sécurité nationale (adoptée en juillet 2015) retient une approche étendue de ce concept et en matière économique, elle inclut: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la protection des intérêts économiques chinois, </a:t>
            </a:r>
          </a:p>
          <a:p>
            <a:pPr lvl="1"/>
            <a:r>
              <a:rPr lang="fr-FR" dirty="0" smtClean="0"/>
              <a:t>la </a:t>
            </a:r>
            <a:r>
              <a:rPr lang="fr-FR" i="1" dirty="0" smtClean="0"/>
              <a:t>prévention et la résistance contre l’impact des risques financiers externes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la protection et l’utilisation rationnelle des ressources naturelles, </a:t>
            </a:r>
          </a:p>
          <a:p>
            <a:pPr lvl="1"/>
            <a:r>
              <a:rPr lang="fr-FR" dirty="0" smtClean="0"/>
              <a:t>la sécurité alimentaire</a:t>
            </a:r>
          </a:p>
          <a:p>
            <a:pPr lvl="1"/>
            <a:r>
              <a:rPr lang="fr-FR" dirty="0" smtClean="0"/>
              <a:t>l’établissement de capacités en matière d’innovation nationale et le développement de technologies avancées dans des </a:t>
            </a:r>
            <a:r>
              <a:rPr lang="fr-FR" i="1" dirty="0" smtClean="0"/>
              <a:t>domaines essentiels</a:t>
            </a:r>
            <a:r>
              <a:rPr lang="fr-FR" dirty="0" smtClean="0"/>
              <a:t> (</a:t>
            </a:r>
            <a:r>
              <a:rPr lang="fr-FR" i="1" dirty="0" err="1" smtClean="0"/>
              <a:t>core</a:t>
            </a:r>
            <a:r>
              <a:rPr lang="fr-FR" i="1" dirty="0" smtClean="0"/>
              <a:t> </a:t>
            </a:r>
            <a:r>
              <a:rPr lang="fr-FR" i="1" dirty="0" err="1" smtClean="0"/>
              <a:t>fields</a:t>
            </a:r>
            <a:r>
              <a:rPr lang="fr-FR" dirty="0" smtClean="0"/>
              <a:t>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5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ence\Documents\0 SANDRO\0 NOUVEAU DOSSIER TRAVAIL\00 SIEPS\LOGO\logo SIEPS sans bas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44376"/>
            <a:ext cx="1815828" cy="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b- P</a:t>
            </a:r>
            <a:r>
              <a:rPr lang="fr-FR" b="1" dirty="0" smtClean="0"/>
              <a:t>érimètre géographique</a:t>
            </a:r>
            <a:br>
              <a:rPr lang="fr-FR" b="1" dirty="0" smtClean="0"/>
            </a:br>
            <a:r>
              <a:rPr lang="fr-FR" sz="2700" dirty="0" smtClean="0"/>
              <a:t>à l’image des règlementations américaines en vigueur</a:t>
            </a:r>
            <a:r>
              <a:rPr lang="fr-FR" sz="2700" b="1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EXTRATERRITORIALITE’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projet de loi chinoise inclut la possibilité d’une </a:t>
            </a:r>
            <a:r>
              <a:rPr lang="fr-FR" dirty="0" smtClean="0"/>
              <a:t>extraterritorialité </a:t>
            </a:r>
            <a:r>
              <a:rPr lang="fr-FR" dirty="0"/>
              <a:t>de la </a:t>
            </a:r>
            <a:r>
              <a:rPr lang="fr-FR" dirty="0" smtClean="0"/>
              <a:t>Loi</a:t>
            </a:r>
          </a:p>
          <a:p>
            <a:r>
              <a:rPr lang="fr-FR" dirty="0" smtClean="0"/>
              <a:t>elle </a:t>
            </a:r>
            <a:r>
              <a:rPr lang="fr-FR" dirty="0"/>
              <a:t>concernerait </a:t>
            </a:r>
            <a:r>
              <a:rPr lang="fr-FR" dirty="0" smtClean="0"/>
              <a:t>les </a:t>
            </a:r>
            <a:r>
              <a:rPr lang="fr-FR" dirty="0"/>
              <a:t>réexportations </a:t>
            </a:r>
            <a:r>
              <a:rPr lang="fr-FR" dirty="0" smtClean="0"/>
              <a:t>de biens depuis </a:t>
            </a:r>
            <a:r>
              <a:rPr lang="fr-FR" dirty="0"/>
              <a:t>un pays A vers un pays B provenant originellement de Chine ou comportant </a:t>
            </a:r>
            <a:r>
              <a:rPr lang="fr-FR" dirty="0" smtClean="0"/>
              <a:t>«un certain pourcentage </a:t>
            </a:r>
            <a:r>
              <a:rPr lang="fr-FR" dirty="0"/>
              <a:t>de biens ou technologies </a:t>
            </a:r>
            <a:r>
              <a:rPr lang="fr-FR" dirty="0" smtClean="0"/>
              <a:t>chinois (</a:t>
            </a:r>
            <a:r>
              <a:rPr lang="fr-FR" i="1" dirty="0" smtClean="0"/>
              <a:t>de </a:t>
            </a:r>
            <a:r>
              <a:rPr lang="fr-FR" i="1" dirty="0" err="1" smtClean="0"/>
              <a:t>minimis</a:t>
            </a:r>
            <a:r>
              <a:rPr lang="fr-FR" i="1" dirty="0" smtClean="0"/>
              <a:t>)</a:t>
            </a:r>
          </a:p>
          <a:p>
            <a:r>
              <a:rPr lang="fr-FR" dirty="0"/>
              <a:t>l</a:t>
            </a:r>
            <a:r>
              <a:rPr lang="fr-FR" dirty="0" smtClean="0"/>
              <a:t>e pourcentage d</a:t>
            </a:r>
            <a:r>
              <a:rPr lang="fr-FR" i="1" dirty="0" smtClean="0"/>
              <a:t>e </a:t>
            </a:r>
            <a:r>
              <a:rPr lang="fr-FR" i="1" dirty="0" err="1"/>
              <a:t>minimis</a:t>
            </a:r>
            <a:r>
              <a:rPr lang="fr-FR" i="1" dirty="0"/>
              <a:t> </a:t>
            </a:r>
            <a:r>
              <a:rPr lang="fr-FR" dirty="0"/>
              <a:t>s’appliquant à cette mesure n’est pas mentionné dans le texte mais pourrait être précisé dans une réglementation ultérieure. </a:t>
            </a:r>
            <a:endParaRPr lang="fr-FR" dirty="0" smtClean="0"/>
          </a:p>
          <a:p>
            <a:r>
              <a:rPr lang="fr-FR" dirty="0" smtClean="0"/>
              <a:t>cette disposition </a:t>
            </a:r>
            <a:r>
              <a:rPr lang="fr-FR" dirty="0"/>
              <a:t>s’accompagne de nouvelles obligations pour les exportateurs mais aussi pour les importateurs : ces-derniers seront tenus de fournir la preuve de « </a:t>
            </a:r>
            <a:r>
              <a:rPr lang="fr-FR" dirty="0" smtClean="0"/>
              <a:t>l’utilisation finale </a:t>
            </a:r>
            <a:r>
              <a:rPr lang="fr-FR" dirty="0"/>
              <a:t>» du bien importé.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autorités pourront établir une </a:t>
            </a:r>
            <a:r>
              <a:rPr lang="fr-FR" b="1" dirty="0"/>
              <a:t>« liste noire » des utilisateurs </a:t>
            </a:r>
            <a:r>
              <a:rPr lang="fr-FR" b="1" dirty="0" smtClean="0"/>
              <a:t>finaux </a:t>
            </a:r>
            <a:r>
              <a:rPr lang="fr-FR" dirty="0" smtClean="0"/>
              <a:t>et </a:t>
            </a:r>
            <a:r>
              <a:rPr lang="fr-FR" dirty="0"/>
              <a:t>des importateurs étrangers.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DEEMED EXPORT</a:t>
            </a:r>
          </a:p>
          <a:p>
            <a:r>
              <a:rPr lang="fr-FR" dirty="0" smtClean="0"/>
              <a:t>les mesures de contrôle des exportations s’appliqueraient également </a:t>
            </a:r>
            <a:r>
              <a:rPr lang="fr-FR" dirty="0"/>
              <a:t>dans le cas d’un transfert de biens ou technologies depuis une </a:t>
            </a:r>
            <a:r>
              <a:rPr lang="fr-FR" dirty="0" smtClean="0"/>
              <a:t>entité ou personne </a:t>
            </a:r>
            <a:r>
              <a:rPr lang="fr-FR" dirty="0"/>
              <a:t>chinoise vers une entité ou </a:t>
            </a:r>
            <a:r>
              <a:rPr lang="fr-FR" dirty="0" smtClean="0"/>
              <a:t> </a:t>
            </a:r>
            <a:r>
              <a:rPr lang="fr-FR" dirty="0"/>
              <a:t>personne </a:t>
            </a:r>
            <a:r>
              <a:rPr lang="fr-FR" dirty="0" smtClean="0"/>
              <a:t>étrangère, </a:t>
            </a:r>
            <a:r>
              <a:rPr lang="fr-FR" dirty="0"/>
              <a:t>même si cette dernière est basée sur le territoire chinois </a:t>
            </a:r>
          </a:p>
        </p:txBody>
      </p:sp>
    </p:spTree>
    <p:extLst>
      <p:ext uri="{BB962C8B-B14F-4D97-AF65-F5344CB8AC3E}">
        <p14:creationId xmlns:p14="http://schemas.microsoft.com/office/powerpoint/2010/main" val="19729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1055</Words>
  <Application>Microsoft Office PowerPoint</Application>
  <PresentationFormat>Affichage à l'écran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Colloque Chine 2 février 2018</vt:lpstr>
      <vt:lpstr>   1 - Selon le MOFCOM, le projet de loi est censé rapprocher le système chinois des standards internationaux  </vt:lpstr>
      <vt:lpstr>   a. Le système en vigueur en Chine  </vt:lpstr>
      <vt:lpstr>   b. Pourquoi cette initiative  </vt:lpstr>
      <vt:lpstr>   c. L’orientation du projet de loi  </vt:lpstr>
      <vt:lpstr> 2. Périmètre de contrôle élargi  laissant une grande marge de  manœuvre  au régulateur      </vt:lpstr>
      <vt:lpstr> a- Biens, activités et secteurs couverts  </vt:lpstr>
      <vt:lpstr>Sécurité Nationale</vt:lpstr>
      <vt:lpstr> b- Périmètre géographique à l’image des règlementations américaines en vigueur  </vt:lpstr>
      <vt:lpstr> c. Accès et contrôle des données et risque de violation de la confidentialité  </vt:lpstr>
      <vt:lpstr>Présentation PowerPoint</vt:lpstr>
      <vt:lpstr> a. Critères définissant les listes de     contrôle et l’octroi de licences     d’exportations  </vt:lpstr>
      <vt:lpstr> b. Principe de rétorsion  </vt:lpstr>
      <vt:lpstr>c. Critères pour l’octroie des licences </vt:lpstr>
      <vt:lpstr>d. Pénalités pour non-conformité à la Loi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Selon le MOFCOM, le projet de loi est censé rapprocher le système chinois des standards internationaux</dc:title>
  <dc:creator>Laurence Zero</dc:creator>
  <cp:lastModifiedBy>Laurence Zero</cp:lastModifiedBy>
  <cp:revision>19</cp:revision>
  <dcterms:created xsi:type="dcterms:W3CDTF">2018-02-01T15:20:21Z</dcterms:created>
  <dcterms:modified xsi:type="dcterms:W3CDTF">2018-02-01T22:58:27Z</dcterms:modified>
</cp:coreProperties>
</file>