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8" r:id="rId2"/>
    <p:sldId id="259" r:id="rId3"/>
    <p:sldId id="267" r:id="rId4"/>
    <p:sldId id="269" r:id="rId5"/>
    <p:sldId id="268" r:id="rId6"/>
    <p:sldId id="266"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custDataLst>
    <p:tags r:id="rId22"/>
  </p:custDataLst>
  <p:defaultTextStyle>
    <a:defPPr>
      <a:defRPr lang="fr-FR"/>
    </a:defPPr>
    <a:lvl1pPr algn="ctr" rtl="0" fontAlgn="base">
      <a:spcBef>
        <a:spcPct val="50000"/>
      </a:spcBef>
      <a:spcAft>
        <a:spcPct val="0"/>
      </a:spcAft>
      <a:defRPr sz="1400" b="1" kern="1200">
        <a:solidFill>
          <a:srgbClr val="E52E81"/>
        </a:solidFill>
        <a:latin typeface="Arial" charset="0"/>
        <a:ea typeface="+mn-ea"/>
        <a:cs typeface="+mn-cs"/>
      </a:defRPr>
    </a:lvl1pPr>
    <a:lvl2pPr marL="457200" algn="ctr" rtl="0" fontAlgn="base">
      <a:spcBef>
        <a:spcPct val="50000"/>
      </a:spcBef>
      <a:spcAft>
        <a:spcPct val="0"/>
      </a:spcAft>
      <a:defRPr sz="1400" b="1" kern="1200">
        <a:solidFill>
          <a:srgbClr val="E52E81"/>
        </a:solidFill>
        <a:latin typeface="Arial" charset="0"/>
        <a:ea typeface="+mn-ea"/>
        <a:cs typeface="+mn-cs"/>
      </a:defRPr>
    </a:lvl2pPr>
    <a:lvl3pPr marL="914400" algn="ctr" rtl="0" fontAlgn="base">
      <a:spcBef>
        <a:spcPct val="50000"/>
      </a:spcBef>
      <a:spcAft>
        <a:spcPct val="0"/>
      </a:spcAft>
      <a:defRPr sz="1400" b="1" kern="1200">
        <a:solidFill>
          <a:srgbClr val="E52E81"/>
        </a:solidFill>
        <a:latin typeface="Arial" charset="0"/>
        <a:ea typeface="+mn-ea"/>
        <a:cs typeface="+mn-cs"/>
      </a:defRPr>
    </a:lvl3pPr>
    <a:lvl4pPr marL="1371600" algn="ctr" rtl="0" fontAlgn="base">
      <a:spcBef>
        <a:spcPct val="50000"/>
      </a:spcBef>
      <a:spcAft>
        <a:spcPct val="0"/>
      </a:spcAft>
      <a:defRPr sz="1400" b="1" kern="1200">
        <a:solidFill>
          <a:srgbClr val="E52E81"/>
        </a:solidFill>
        <a:latin typeface="Arial" charset="0"/>
        <a:ea typeface="+mn-ea"/>
        <a:cs typeface="+mn-cs"/>
      </a:defRPr>
    </a:lvl4pPr>
    <a:lvl5pPr marL="1828800" algn="ctr" rtl="0" fontAlgn="base">
      <a:spcBef>
        <a:spcPct val="50000"/>
      </a:spcBef>
      <a:spcAft>
        <a:spcPct val="0"/>
      </a:spcAft>
      <a:defRPr sz="1400" b="1" kern="1200">
        <a:solidFill>
          <a:srgbClr val="E52E81"/>
        </a:solidFill>
        <a:latin typeface="Arial" charset="0"/>
        <a:ea typeface="+mn-ea"/>
        <a:cs typeface="+mn-cs"/>
      </a:defRPr>
    </a:lvl5pPr>
    <a:lvl6pPr marL="2286000" algn="l" defTabSz="914400" rtl="0" eaLnBrk="1" latinLnBrk="0" hangingPunct="1">
      <a:defRPr sz="1400" b="1" kern="1200">
        <a:solidFill>
          <a:srgbClr val="E52E81"/>
        </a:solidFill>
        <a:latin typeface="Arial" charset="0"/>
        <a:ea typeface="+mn-ea"/>
        <a:cs typeface="+mn-cs"/>
      </a:defRPr>
    </a:lvl6pPr>
    <a:lvl7pPr marL="2743200" algn="l" defTabSz="914400" rtl="0" eaLnBrk="1" latinLnBrk="0" hangingPunct="1">
      <a:defRPr sz="1400" b="1" kern="1200">
        <a:solidFill>
          <a:srgbClr val="E52E81"/>
        </a:solidFill>
        <a:latin typeface="Arial" charset="0"/>
        <a:ea typeface="+mn-ea"/>
        <a:cs typeface="+mn-cs"/>
      </a:defRPr>
    </a:lvl7pPr>
    <a:lvl8pPr marL="3200400" algn="l" defTabSz="914400" rtl="0" eaLnBrk="1" latinLnBrk="0" hangingPunct="1">
      <a:defRPr sz="1400" b="1" kern="1200">
        <a:solidFill>
          <a:srgbClr val="E52E81"/>
        </a:solidFill>
        <a:latin typeface="Arial" charset="0"/>
        <a:ea typeface="+mn-ea"/>
        <a:cs typeface="+mn-cs"/>
      </a:defRPr>
    </a:lvl8pPr>
    <a:lvl9pPr marL="3657600" algn="l" defTabSz="914400" rtl="0" eaLnBrk="1" latinLnBrk="0" hangingPunct="1">
      <a:defRPr sz="1400" b="1" kern="1200">
        <a:solidFill>
          <a:srgbClr val="E52E8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57A"/>
    <a:srgbClr val="FE5815"/>
    <a:srgbClr val="171F5D"/>
    <a:srgbClr val="0098A1"/>
    <a:srgbClr val="3B6DA3"/>
    <a:srgbClr val="002060"/>
    <a:srgbClr val="CBC7B7"/>
    <a:srgbClr val="AD007C"/>
    <a:srgbClr val="79CAE2"/>
    <a:srgbClr val="873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591" autoAdjust="0"/>
    <p:restoredTop sz="94660"/>
  </p:normalViewPr>
  <p:slideViewPr>
    <p:cSldViewPr>
      <p:cViewPr>
        <p:scale>
          <a:sx n="86" d="100"/>
          <a:sy n="86" d="100"/>
        </p:scale>
        <p:origin x="-2400" y="-582"/>
      </p:cViewPr>
      <p:guideLst>
        <p:guide orient="horz" pos="3793"/>
        <p:guide orient="horz" pos="4020"/>
        <p:guide pos="793"/>
        <p:guide pos="340"/>
        <p:guide pos="5556"/>
        <p:guide pos="4468"/>
      </p:guideLst>
    </p:cSldViewPr>
  </p:slideViewPr>
  <p:notesTextViewPr>
    <p:cViewPr>
      <p:scale>
        <a:sx n="100" d="100"/>
        <a:sy n="100" d="100"/>
      </p:scale>
      <p:origin x="0" y="0"/>
    </p:cViewPr>
  </p:notesText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fr-FR"/>
          </a:p>
        </p:txBody>
      </p:sp>
      <p:sp>
        <p:nvSpPr>
          <p:cNvPr id="5" name="Espace réservé du numéro de diapositive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smtClean="0"/>
            </a:lvl1pPr>
          </a:lstStyle>
          <a:p>
            <a:pPr>
              <a:defRPr/>
            </a:pPr>
            <a:fld id="{0F252E1B-AA4A-45B0-A64C-27C681189FE0}" type="slidenum">
              <a:rPr lang="fr-FR"/>
              <a:pPr>
                <a:defRPr/>
              </a:pPr>
              <a:t>‹N°›</a:t>
            </a:fld>
            <a:endParaRPr lang="fr-FR"/>
          </a:p>
        </p:txBody>
      </p:sp>
      <p:sp>
        <p:nvSpPr>
          <p:cNvPr id="7" name="Espace réservé de la date 6"/>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smtClean="0"/>
            </a:lvl1pPr>
          </a:lstStyle>
          <a:p>
            <a:pPr>
              <a:defRPr/>
            </a:pPr>
            <a:fld id="{0AF91CEC-8297-42ED-977B-46D422B2F875}" type="datetimeFigureOut">
              <a:rPr lang="fr-FR"/>
              <a:pPr>
                <a:defRPr/>
              </a:pPr>
              <a:t>19/02/2018</a:t>
            </a:fld>
            <a:endParaRPr lang="fr-FR"/>
          </a:p>
        </p:txBody>
      </p:sp>
    </p:spTree>
    <p:extLst>
      <p:ext uri="{BB962C8B-B14F-4D97-AF65-F5344CB8AC3E}">
        <p14:creationId xmlns:p14="http://schemas.microsoft.com/office/powerpoint/2010/main" val="3836098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defRPr>
            </a:lvl1pPr>
          </a:lstStyle>
          <a:p>
            <a:pPr>
              <a:defRPr/>
            </a:pPr>
            <a:endParaRPr lang="fr-FR" altLang="fr-FR"/>
          </a:p>
        </p:txBody>
      </p:sp>
      <p:sp>
        <p:nvSpPr>
          <p:cNvPr id="15363" name="Rectangle 3"/>
          <p:cNvSpPr>
            <a:spLocks noGrp="1" noChangeArrowheads="1"/>
          </p:cNvSpPr>
          <p:nvPr>
            <p:ph type="dt" idx="1"/>
          </p:nvPr>
        </p:nvSpPr>
        <p:spPr bwMode="auto">
          <a:xfrm>
            <a:off x="3884614"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defRPr>
            </a:lvl1pPr>
          </a:lstStyle>
          <a:p>
            <a:pPr>
              <a:defRPr/>
            </a:pPr>
            <a:endParaRPr lang="fr-FR" altLang="fr-FR"/>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1"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defRPr>
            </a:lvl1pPr>
          </a:lstStyle>
          <a:p>
            <a:pPr>
              <a:defRPr/>
            </a:pPr>
            <a:endParaRPr lang="fr-FR" altLang="fr-FR"/>
          </a:p>
        </p:txBody>
      </p:sp>
      <p:sp>
        <p:nvSpPr>
          <p:cNvPr id="15367" name="Rectangle 7"/>
          <p:cNvSpPr>
            <a:spLocks noGrp="1" noChangeArrowheads="1"/>
          </p:cNvSpPr>
          <p:nvPr>
            <p:ph type="sldNum" sz="quarter" idx="5"/>
          </p:nvPr>
        </p:nvSpPr>
        <p:spPr bwMode="auto">
          <a:xfrm>
            <a:off x="3884614"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defRPr>
            </a:lvl1pPr>
          </a:lstStyle>
          <a:p>
            <a:pPr>
              <a:defRPr/>
            </a:pPr>
            <a:fld id="{754B89FB-7AB8-4B0A-88E7-68941858E822}" type="slidenum">
              <a:rPr lang="fr-FR" altLang="fr-FR"/>
              <a:pPr>
                <a:defRPr/>
              </a:pPr>
              <a:t>‹N°›</a:t>
            </a:fld>
            <a:endParaRPr lang="fr-FR" altLang="fr-FR"/>
          </a:p>
        </p:txBody>
      </p:sp>
    </p:spTree>
    <p:extLst>
      <p:ext uri="{BB962C8B-B14F-4D97-AF65-F5344CB8AC3E}">
        <p14:creationId xmlns:p14="http://schemas.microsoft.com/office/powerpoint/2010/main" val="3697379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C6126A4-CCF7-4981-AEBC-8592B5977799}" type="slidenum">
              <a:rPr lang="fr-FR" altLang="fr-FR" smtClean="0"/>
              <a:pPr algn="r" eaLnBrk="1" hangingPunct="1">
                <a:spcBef>
                  <a:spcPct val="0"/>
                </a:spcBef>
              </a:pPr>
              <a:t>1</a:t>
            </a:fld>
            <a:endParaRPr lang="fr-FR" altLang="fr-FR"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88DB533-D830-47EA-BCF7-40F1277448BF}" type="slidenum">
              <a:rPr lang="fr-FR" altLang="fr-FR" smtClean="0"/>
              <a:pPr algn="r" eaLnBrk="1" hangingPunct="1">
                <a:spcBef>
                  <a:spcPct val="0"/>
                </a:spcBef>
              </a:pPr>
              <a:t>2</a:t>
            </a:fld>
            <a:endParaRPr lang="fr-FR" altLang="fr-FR"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userDrawn="1">
            <p:custDataLst>
              <p:tags r:id="rId2"/>
            </p:custDataLst>
            <p:extLst>
              <p:ext uri="{D42A27DB-BD31-4B8C-83A1-F6EECF244321}">
                <p14:modId xmlns:p14="http://schemas.microsoft.com/office/powerpoint/2010/main" val="315952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1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Rectangle 6"/>
          <p:cNvSpPr/>
          <p:nvPr userDrawn="1"/>
        </p:nvSpPr>
        <p:spPr>
          <a:xfrm>
            <a:off x="266026" y="231653"/>
            <a:ext cx="6656832" cy="5885365"/>
          </a:xfrm>
          <a:prstGeom prst="rect">
            <a:avLst/>
          </a:prstGeom>
          <a:solidFill>
            <a:srgbClr val="09357A"/>
          </a:solidFill>
          <a:ln>
            <a:solidFill>
              <a:srgbClr val="0070C0"/>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8" name="Rectangle 7"/>
          <p:cNvSpPr/>
          <p:nvPr userDrawn="1"/>
        </p:nvSpPr>
        <p:spPr>
          <a:xfrm>
            <a:off x="723480" y="549595"/>
            <a:ext cx="6656832" cy="5885365"/>
          </a:xfrm>
          <a:prstGeom prst="rect">
            <a:avLst/>
          </a:prstGeom>
          <a:solidFill>
            <a:schemeClr val="bg1"/>
          </a:solidFill>
          <a:ln w="38100">
            <a:solidFill>
              <a:srgbClr val="09357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pic>
        <p:nvPicPr>
          <p:cNvPr id="24" name="Image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1720" y="577400"/>
            <a:ext cx="4712616" cy="1446972"/>
          </a:xfrm>
          <a:prstGeom prst="rect">
            <a:avLst/>
          </a:prstGeom>
        </p:spPr>
      </p:pic>
    </p:spTree>
    <p:extLst>
      <p:ext uri="{BB962C8B-B14F-4D97-AF65-F5344CB8AC3E}">
        <p14:creationId xmlns:p14="http://schemas.microsoft.com/office/powerpoint/2010/main" val="31514242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2" name="Titre 1"/>
          <p:cNvSpPr>
            <a:spLocks noGrp="1"/>
          </p:cNvSpPr>
          <p:nvPr>
            <p:ph type="title"/>
          </p:nvPr>
        </p:nvSpPr>
        <p:spPr>
          <a:xfrm>
            <a:off x="3009769" y="116632"/>
            <a:ext cx="5757863" cy="900113"/>
          </a:xfrm>
        </p:spPr>
        <p:txBody>
          <a:bodyPr/>
          <a:lstStyle>
            <a:lvl1pPr>
              <a:defRPr>
                <a:solidFill>
                  <a:srgbClr val="002060"/>
                </a:solidFill>
              </a:defRPr>
            </a:lvl1pPr>
          </a:lstStyle>
          <a:p>
            <a:r>
              <a:rPr lang="fr-FR" smtClean="0"/>
              <a:t>Modifiez le style du titre</a:t>
            </a:r>
            <a:endParaRPr lang="en-US" dirty="0"/>
          </a:p>
        </p:txBody>
      </p:sp>
    </p:spTree>
    <p:extLst>
      <p:ext uri="{BB962C8B-B14F-4D97-AF65-F5344CB8AC3E}">
        <p14:creationId xmlns:p14="http://schemas.microsoft.com/office/powerpoint/2010/main" val="24535705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74675" y="1619250"/>
            <a:ext cx="3846513" cy="4318000"/>
          </a:xfrm>
        </p:spPr>
        <p:txBody>
          <a:bodyPr/>
          <a:lstStyle>
            <a:lvl1pPr>
              <a:defRPr sz="2000"/>
            </a:lvl1pPr>
            <a:lvl2pPr>
              <a:defRPr sz="1600"/>
            </a:lvl2pPr>
            <a:lvl3pPr>
              <a:defRPr sz="1400"/>
            </a:lvl3pPr>
            <a:lvl4pPr>
              <a:defRPr sz="12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p:txBody>
      </p:sp>
      <p:sp>
        <p:nvSpPr>
          <p:cNvPr id="4" name="Espace réservé du contenu 3"/>
          <p:cNvSpPr>
            <a:spLocks noGrp="1"/>
          </p:cNvSpPr>
          <p:nvPr>
            <p:ph sz="half" idx="2"/>
          </p:nvPr>
        </p:nvSpPr>
        <p:spPr>
          <a:xfrm>
            <a:off x="4573588" y="1619250"/>
            <a:ext cx="3846512" cy="4318000"/>
          </a:xfrm>
        </p:spPr>
        <p:txBody>
          <a:bodyPr/>
          <a:lstStyle>
            <a:lvl1pPr marL="342900" marR="0" indent="-342900" algn="l" defTabSz="914400" rtl="0" eaLnBrk="1" fontAlgn="base" latinLnBrk="0" hangingPunct="1">
              <a:lnSpc>
                <a:spcPct val="100000"/>
              </a:lnSpc>
              <a:spcBef>
                <a:spcPct val="20000"/>
              </a:spcBef>
              <a:spcAft>
                <a:spcPct val="20000"/>
              </a:spcAft>
              <a:buClr>
                <a:srgbClr val="FE5815"/>
              </a:buClr>
              <a:buSzPct val="130000"/>
              <a:buFont typeface="Wingdings" panose="05000000000000000000" pitchFamily="2" charset="2"/>
              <a:buChar char="§"/>
              <a:tabLst/>
              <a:defRPr sz="2800"/>
            </a:lvl1pPr>
            <a:lvl2pPr marL="717550" marR="0" indent="-268288" algn="l" defTabSz="914400" rtl="0" eaLnBrk="1" fontAlgn="base" latinLnBrk="0" hangingPunct="1">
              <a:lnSpc>
                <a:spcPct val="100000"/>
              </a:lnSpc>
              <a:spcBef>
                <a:spcPct val="20000"/>
              </a:spcBef>
              <a:spcAft>
                <a:spcPct val="10000"/>
              </a:spcAft>
              <a:buClr>
                <a:srgbClr val="09357A"/>
              </a:buClr>
              <a:buSzPct val="80000"/>
              <a:buFont typeface="Wingdings" pitchFamily="2" charset="2"/>
              <a:buChar char="u"/>
              <a:tabLst/>
              <a:defRPr sz="2400"/>
            </a:lvl2pPr>
            <a:lvl3pPr marL="1073150" marR="0" indent="-176213" algn="l" defTabSz="914400" rtl="0" eaLnBrk="1" fontAlgn="base" latinLnBrk="0" hangingPunct="1">
              <a:lnSpc>
                <a:spcPct val="100000"/>
              </a:lnSpc>
              <a:spcBef>
                <a:spcPct val="20000"/>
              </a:spcBef>
              <a:spcAft>
                <a:spcPct val="0"/>
              </a:spcAft>
              <a:buClr>
                <a:srgbClr val="FE5815"/>
              </a:buClr>
              <a:buSzTx/>
              <a:buFont typeface="Symbol" pitchFamily="18" charset="2"/>
              <a:buChar char="·"/>
              <a:tabLst/>
              <a:defRPr sz="2000"/>
            </a:lvl3pPr>
            <a:lvl4pPr marL="1436688" marR="0" indent="-93663" algn="l" defTabSz="914400" rtl="0" eaLnBrk="1" fontAlgn="base" latinLnBrk="0" hangingPunct="1">
              <a:lnSpc>
                <a:spcPct val="100000"/>
              </a:lnSpc>
              <a:spcBef>
                <a:spcPct val="20000"/>
              </a:spcBef>
              <a:spcAft>
                <a:spcPct val="0"/>
              </a:spcAft>
              <a:buClr>
                <a:srgbClr val="09357A"/>
              </a:buClr>
              <a:buSzTx/>
              <a:buFont typeface="Arial" charset="0"/>
              <a:buChar char="-"/>
              <a:tabLst/>
              <a:defRPr sz="1800"/>
            </a:lvl4pPr>
            <a:lvl5pPr>
              <a:defRPr sz="1800"/>
            </a:lvl5pPr>
            <a:lvl6pPr>
              <a:defRPr sz="1800"/>
            </a:lvl6pPr>
            <a:lvl7pPr>
              <a:defRPr sz="1800"/>
            </a:lvl7pPr>
            <a:lvl8pPr>
              <a:defRPr sz="1800"/>
            </a:lvl8pPr>
            <a:lvl9pPr>
              <a:defRPr sz="1800"/>
            </a:lvl9pPr>
          </a:lstStyle>
          <a:p>
            <a:pPr marL="342900" marR="0" lvl="0" indent="-342900" algn="l" defTabSz="914400" rtl="0" eaLnBrk="1" fontAlgn="base" latinLnBrk="0" hangingPunct="1">
              <a:lnSpc>
                <a:spcPct val="100000"/>
              </a:lnSpc>
              <a:spcBef>
                <a:spcPct val="20000"/>
              </a:spcBef>
              <a:spcAft>
                <a:spcPct val="20000"/>
              </a:spcAft>
              <a:buClr>
                <a:srgbClr val="FE5815"/>
              </a:buClr>
              <a:buSzPct val="130000"/>
              <a:buFont typeface="Wingdings" panose="05000000000000000000" pitchFamily="2" charset="2"/>
              <a:buChar char="§"/>
              <a:tabLst/>
              <a:defRPr/>
            </a:pPr>
            <a:r>
              <a:rPr kumimoji="0" lang="fr-FR" sz="2000" b="1" i="0" u="none" strike="noStrike" kern="0" cap="none" spc="0" normalizeH="0" baseline="0" noProof="0" smtClean="0">
                <a:ln>
                  <a:noFill/>
                </a:ln>
                <a:solidFill>
                  <a:srgbClr val="000000"/>
                </a:solidFill>
                <a:effectLst/>
                <a:uLnTx/>
                <a:uFillTx/>
                <a:latin typeface="+mn-lt"/>
                <a:ea typeface="+mn-ea"/>
                <a:cs typeface="+mn-cs"/>
              </a:rPr>
              <a:t>Modifiez les styles du texte du masque</a:t>
            </a:r>
          </a:p>
          <a:p>
            <a:pPr marL="342900" marR="0" lvl="1" indent="-342900" algn="l" defTabSz="914400" rtl="0" eaLnBrk="1" fontAlgn="base" latinLnBrk="0" hangingPunct="1">
              <a:lnSpc>
                <a:spcPct val="100000"/>
              </a:lnSpc>
              <a:spcBef>
                <a:spcPct val="20000"/>
              </a:spcBef>
              <a:spcAft>
                <a:spcPct val="20000"/>
              </a:spcAft>
              <a:buClr>
                <a:srgbClr val="FE5815"/>
              </a:buClr>
              <a:buSzPct val="130000"/>
              <a:buFont typeface="Wingdings" panose="05000000000000000000" pitchFamily="2" charset="2"/>
              <a:buChar char="§"/>
              <a:tabLst/>
              <a:defRPr/>
            </a:pPr>
            <a:r>
              <a:rPr kumimoji="0" lang="fr-FR" sz="2000" b="1" i="0" u="none" strike="noStrike" kern="0" cap="none" spc="0" normalizeH="0" baseline="0" noProof="0" smtClean="0">
                <a:ln>
                  <a:noFill/>
                </a:ln>
                <a:solidFill>
                  <a:srgbClr val="000000"/>
                </a:solidFill>
                <a:effectLst/>
                <a:uLnTx/>
                <a:uFillTx/>
                <a:latin typeface="+mn-lt"/>
                <a:ea typeface="+mn-ea"/>
                <a:cs typeface="+mn-cs"/>
              </a:rPr>
              <a:t>Deuxième niveau</a:t>
            </a:r>
          </a:p>
          <a:p>
            <a:pPr marL="342900" marR="0" lvl="2" indent="-342900" algn="l" defTabSz="914400" rtl="0" eaLnBrk="1" fontAlgn="base" latinLnBrk="0" hangingPunct="1">
              <a:lnSpc>
                <a:spcPct val="100000"/>
              </a:lnSpc>
              <a:spcBef>
                <a:spcPct val="20000"/>
              </a:spcBef>
              <a:spcAft>
                <a:spcPct val="20000"/>
              </a:spcAft>
              <a:buClr>
                <a:srgbClr val="FE5815"/>
              </a:buClr>
              <a:buSzPct val="130000"/>
              <a:buFont typeface="Wingdings" panose="05000000000000000000" pitchFamily="2" charset="2"/>
              <a:buChar char="§"/>
              <a:tabLst/>
              <a:defRPr/>
            </a:pPr>
            <a:r>
              <a:rPr kumimoji="0" lang="fr-FR" sz="2000" b="1" i="0" u="none" strike="noStrike" kern="0" cap="none" spc="0" normalizeH="0" baseline="0" noProof="0" smtClean="0">
                <a:ln>
                  <a:noFill/>
                </a:ln>
                <a:solidFill>
                  <a:srgbClr val="000000"/>
                </a:solidFill>
                <a:effectLst/>
                <a:uLnTx/>
                <a:uFillTx/>
                <a:latin typeface="+mn-lt"/>
                <a:ea typeface="+mn-ea"/>
                <a:cs typeface="+mn-cs"/>
              </a:rPr>
              <a:t>Troisième niveau</a:t>
            </a:r>
          </a:p>
          <a:p>
            <a:pPr marL="342900" marR="0" lvl="3" indent="-342900" algn="l" defTabSz="914400" rtl="0" eaLnBrk="1" fontAlgn="base" latinLnBrk="0" hangingPunct="1">
              <a:lnSpc>
                <a:spcPct val="100000"/>
              </a:lnSpc>
              <a:spcBef>
                <a:spcPct val="20000"/>
              </a:spcBef>
              <a:spcAft>
                <a:spcPct val="20000"/>
              </a:spcAft>
              <a:buClr>
                <a:srgbClr val="FE5815"/>
              </a:buClr>
              <a:buSzPct val="130000"/>
              <a:buFont typeface="Wingdings" panose="05000000000000000000" pitchFamily="2" charset="2"/>
              <a:buChar char="§"/>
              <a:tabLst/>
              <a:defRPr/>
            </a:pPr>
            <a:r>
              <a:rPr kumimoji="0" lang="fr-FR" sz="2000" b="1" i="0" u="none" strike="noStrike" kern="0" cap="none" spc="0" normalizeH="0" baseline="0" noProof="0" smtClean="0">
                <a:ln>
                  <a:noFill/>
                </a:ln>
                <a:solidFill>
                  <a:srgbClr val="000000"/>
                </a:solidFill>
                <a:effectLst/>
                <a:uLnTx/>
                <a:uFillTx/>
                <a:latin typeface="+mn-lt"/>
                <a:ea typeface="+mn-ea"/>
                <a:cs typeface="+mn-cs"/>
              </a:rPr>
              <a:t>Quatrième niveau</a:t>
            </a:r>
          </a:p>
        </p:txBody>
      </p:sp>
      <p:sp>
        <p:nvSpPr>
          <p:cNvPr id="5" name="Titre 1"/>
          <p:cNvSpPr>
            <a:spLocks noGrp="1"/>
          </p:cNvSpPr>
          <p:nvPr>
            <p:ph type="title"/>
          </p:nvPr>
        </p:nvSpPr>
        <p:spPr>
          <a:xfrm>
            <a:off x="3009769" y="116632"/>
            <a:ext cx="5757863" cy="900113"/>
          </a:xfrm>
        </p:spPr>
        <p:txBody>
          <a:bodyPr/>
          <a:lstStyle>
            <a:lvl1pPr>
              <a:defRPr>
                <a:solidFill>
                  <a:srgbClr val="002060"/>
                </a:solidFill>
              </a:defRPr>
            </a:lvl1pPr>
          </a:lstStyle>
          <a:p>
            <a:r>
              <a:rPr lang="fr-FR" smtClean="0"/>
              <a:t>Modifiez le style du titre</a:t>
            </a:r>
            <a:endParaRPr lang="en-US" dirty="0"/>
          </a:p>
        </p:txBody>
      </p:sp>
    </p:spTree>
    <p:extLst>
      <p:ext uri="{BB962C8B-B14F-4D97-AF65-F5344CB8AC3E}">
        <p14:creationId xmlns:p14="http://schemas.microsoft.com/office/powerpoint/2010/main" val="7419619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Titre 1"/>
          <p:cNvSpPr>
            <a:spLocks noGrp="1"/>
          </p:cNvSpPr>
          <p:nvPr>
            <p:ph type="title"/>
          </p:nvPr>
        </p:nvSpPr>
        <p:spPr>
          <a:xfrm>
            <a:off x="3009769" y="116632"/>
            <a:ext cx="5757863" cy="900113"/>
          </a:xfrm>
        </p:spPr>
        <p:txBody>
          <a:bodyPr/>
          <a:lstStyle>
            <a:lvl1pPr>
              <a:defRPr>
                <a:solidFill>
                  <a:srgbClr val="002060"/>
                </a:solidFill>
              </a:defRPr>
            </a:lvl1pPr>
          </a:lstStyle>
          <a:p>
            <a:r>
              <a:rPr lang="fr-FR" smtClean="0"/>
              <a:t>Modifiez le style du titre</a:t>
            </a:r>
            <a:endParaRPr lang="en-US" dirty="0"/>
          </a:p>
        </p:txBody>
      </p:sp>
    </p:spTree>
    <p:extLst>
      <p:ext uri="{BB962C8B-B14F-4D97-AF65-F5344CB8AC3E}">
        <p14:creationId xmlns:p14="http://schemas.microsoft.com/office/powerpoint/2010/main" val="14353083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583893" y="184872"/>
            <a:ext cx="8209284"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dirty="0" smtClean="0"/>
              <a:t>Cliquez pour modifier le style du titre</a:t>
            </a:r>
            <a:br>
              <a:rPr lang="fr-FR" altLang="fr-FR" dirty="0" smtClean="0"/>
            </a:br>
            <a:r>
              <a:rPr lang="fr-FR" altLang="fr-FR" dirty="0" smtClean="0"/>
              <a:t>Cliquez pour modifier le style du titre</a:t>
            </a:r>
          </a:p>
        </p:txBody>
      </p:sp>
      <p:sp>
        <p:nvSpPr>
          <p:cNvPr id="1028" name="Rectangle 3"/>
          <p:cNvSpPr>
            <a:spLocks noGrp="1" noChangeArrowheads="1"/>
          </p:cNvSpPr>
          <p:nvPr>
            <p:ph type="body" idx="1"/>
          </p:nvPr>
        </p:nvSpPr>
        <p:spPr bwMode="auto">
          <a:xfrm>
            <a:off x="574675" y="1619250"/>
            <a:ext cx="78454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dirty="0" smtClean="0"/>
              <a:t>Cliquez pour modifier les styles du texte du masque</a:t>
            </a:r>
          </a:p>
          <a:p>
            <a:pPr lvl="1"/>
            <a:r>
              <a:rPr lang="fr-FR" altLang="fr-FR" dirty="0" smtClean="0"/>
              <a:t>Deuxième niveau</a:t>
            </a:r>
          </a:p>
          <a:p>
            <a:pPr lvl="2"/>
            <a:r>
              <a:rPr lang="fr-FR" altLang="fr-FR" dirty="0" smtClean="0"/>
              <a:t>Troisième niveau</a:t>
            </a:r>
          </a:p>
          <a:p>
            <a:pPr lvl="3"/>
            <a:r>
              <a:rPr lang="fr-FR" altLang="fr-FR" dirty="0" smtClean="0"/>
              <a:t>Quatrième niveau</a:t>
            </a:r>
          </a:p>
        </p:txBody>
      </p:sp>
      <p:sp>
        <p:nvSpPr>
          <p:cNvPr id="18" name="Rectangle 17"/>
          <p:cNvSpPr/>
          <p:nvPr/>
        </p:nvSpPr>
        <p:spPr>
          <a:xfrm>
            <a:off x="8064500" y="1071372"/>
            <a:ext cx="714440" cy="146304"/>
          </a:xfrm>
          <a:prstGeom prst="rect">
            <a:avLst/>
          </a:prstGeom>
          <a:solidFill>
            <a:srgbClr val="093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fr-FR" sz="1200">
              <a:solidFill>
                <a:prstClr val="white"/>
              </a:solidFill>
            </a:endParaRPr>
          </a:p>
        </p:txBody>
      </p:sp>
      <p:sp>
        <p:nvSpPr>
          <p:cNvPr id="19" name="Text Box 20"/>
          <p:cNvSpPr txBox="1">
            <a:spLocks noChangeArrowheads="1"/>
          </p:cNvSpPr>
          <p:nvPr/>
        </p:nvSpPr>
        <p:spPr bwMode="auto">
          <a:xfrm>
            <a:off x="5076056" y="6419259"/>
            <a:ext cx="1309488" cy="30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400" b="1">
                <a:solidFill>
                  <a:srgbClr val="E52E81"/>
                </a:solidFill>
                <a:latin typeface="Arial" charset="0"/>
                <a:ea typeface="Geneva" charset="-128"/>
              </a:defRPr>
            </a:lvl1pPr>
            <a:lvl2pPr marL="742950" indent="-285750" eaLnBrk="0" hangingPunct="0">
              <a:defRPr sz="1400" b="1">
                <a:solidFill>
                  <a:srgbClr val="E52E81"/>
                </a:solidFill>
                <a:latin typeface="Arial" charset="0"/>
                <a:ea typeface="Geneva" charset="-128"/>
              </a:defRPr>
            </a:lvl2pPr>
            <a:lvl3pPr marL="1143000" indent="-228600" eaLnBrk="0" hangingPunct="0">
              <a:defRPr sz="1400" b="1">
                <a:solidFill>
                  <a:srgbClr val="E52E81"/>
                </a:solidFill>
                <a:latin typeface="Arial" charset="0"/>
                <a:ea typeface="Geneva" charset="-128"/>
              </a:defRPr>
            </a:lvl3pPr>
            <a:lvl4pPr marL="1600200" indent="-228600" eaLnBrk="0" hangingPunct="0">
              <a:defRPr sz="1400" b="1">
                <a:solidFill>
                  <a:srgbClr val="E52E81"/>
                </a:solidFill>
                <a:latin typeface="Arial" charset="0"/>
                <a:ea typeface="Geneva" charset="-128"/>
              </a:defRPr>
            </a:lvl4pPr>
            <a:lvl5pPr marL="2057400" indent="-228600" eaLnBrk="0" hangingPunct="0">
              <a:defRPr sz="1400" b="1">
                <a:solidFill>
                  <a:srgbClr val="E52E81"/>
                </a:solidFill>
                <a:latin typeface="Arial" charset="0"/>
                <a:ea typeface="Geneva" charset="-128"/>
              </a:defRPr>
            </a:lvl5pPr>
            <a:lvl6pPr marL="2514600" indent="-228600" algn="ctr" eaLnBrk="0" fontAlgn="base" hangingPunct="0">
              <a:spcBef>
                <a:spcPct val="50000"/>
              </a:spcBef>
              <a:spcAft>
                <a:spcPct val="0"/>
              </a:spcAft>
              <a:defRPr sz="1400" b="1">
                <a:solidFill>
                  <a:srgbClr val="E52E81"/>
                </a:solidFill>
                <a:latin typeface="Arial" charset="0"/>
                <a:ea typeface="Geneva" charset="-128"/>
              </a:defRPr>
            </a:lvl6pPr>
            <a:lvl7pPr marL="2971800" indent="-228600" algn="ctr" eaLnBrk="0" fontAlgn="base" hangingPunct="0">
              <a:spcBef>
                <a:spcPct val="50000"/>
              </a:spcBef>
              <a:spcAft>
                <a:spcPct val="0"/>
              </a:spcAft>
              <a:defRPr sz="1400" b="1">
                <a:solidFill>
                  <a:srgbClr val="E52E81"/>
                </a:solidFill>
                <a:latin typeface="Arial" charset="0"/>
                <a:ea typeface="Geneva" charset="-128"/>
              </a:defRPr>
            </a:lvl7pPr>
            <a:lvl8pPr marL="3429000" indent="-228600" algn="ctr" eaLnBrk="0" fontAlgn="base" hangingPunct="0">
              <a:spcBef>
                <a:spcPct val="50000"/>
              </a:spcBef>
              <a:spcAft>
                <a:spcPct val="0"/>
              </a:spcAft>
              <a:defRPr sz="1400" b="1">
                <a:solidFill>
                  <a:srgbClr val="E52E81"/>
                </a:solidFill>
                <a:latin typeface="Arial" charset="0"/>
                <a:ea typeface="Geneva" charset="-128"/>
              </a:defRPr>
            </a:lvl8pPr>
            <a:lvl9pPr marL="3886200" indent="-228600" algn="ctr" eaLnBrk="0" fontAlgn="base" hangingPunct="0">
              <a:spcBef>
                <a:spcPct val="50000"/>
              </a:spcBef>
              <a:spcAft>
                <a:spcPct val="0"/>
              </a:spcAft>
              <a:defRPr sz="1400" b="1">
                <a:solidFill>
                  <a:srgbClr val="E52E81"/>
                </a:solidFill>
                <a:latin typeface="Arial" charset="0"/>
                <a:ea typeface="Geneva" charset="-128"/>
              </a:defRPr>
            </a:lvl9pPr>
          </a:lstStyle>
          <a:p>
            <a:pPr marL="0" marR="0" lvl="0" indent="0" algn="r" defTabSz="914400" eaLnBrk="0" fontAlgn="auto" latinLnBrk="0" hangingPunct="0">
              <a:lnSpc>
                <a:spcPct val="100000"/>
              </a:lnSpc>
              <a:spcBef>
                <a:spcPct val="0"/>
              </a:spcBef>
              <a:spcAft>
                <a:spcPts val="0"/>
              </a:spcAft>
              <a:buClrTx/>
              <a:buSzTx/>
              <a:buFontTx/>
              <a:buNone/>
              <a:tabLst/>
              <a:defRPr/>
            </a:pPr>
            <a:r>
              <a:rPr kumimoji="0" lang="fr-FR" altLang="fr-FR" sz="600" b="0" i="0" u="none" strike="noStrike" kern="0" cap="none" spc="0" normalizeH="0" baseline="0" noProof="0" dirty="0" smtClean="0">
                <a:ln>
                  <a:noFill/>
                </a:ln>
                <a:solidFill>
                  <a:srgbClr val="000000"/>
                </a:solidFill>
                <a:effectLst/>
                <a:uLnTx/>
                <a:uFillTx/>
                <a:latin typeface="Arial" charset="0"/>
                <a:ea typeface="Geneva" charset="-128"/>
              </a:rPr>
              <a:t>Propriété Framatome - © Framatome</a:t>
            </a:r>
            <a:br>
              <a:rPr kumimoji="0" lang="fr-FR" altLang="fr-FR" sz="600" b="0" i="0" u="none" strike="noStrike" kern="0" cap="none" spc="0" normalizeH="0" baseline="0" noProof="0" dirty="0" smtClean="0">
                <a:ln>
                  <a:noFill/>
                </a:ln>
                <a:solidFill>
                  <a:srgbClr val="000000"/>
                </a:solidFill>
                <a:effectLst/>
                <a:uLnTx/>
                <a:uFillTx/>
                <a:latin typeface="Arial" charset="0"/>
                <a:ea typeface="Geneva" charset="-128"/>
              </a:rPr>
            </a:br>
            <a:r>
              <a:rPr kumimoji="0" lang="fr-FR" altLang="fr-FR" sz="600" b="0" i="0" u="none" strike="noStrike" kern="0" cap="none" spc="0" normalizeH="0" baseline="0" noProof="0" dirty="0" smtClean="0">
                <a:ln>
                  <a:noFill/>
                </a:ln>
                <a:solidFill>
                  <a:srgbClr val="000000"/>
                </a:solidFill>
                <a:effectLst/>
                <a:uLnTx/>
                <a:uFillTx/>
                <a:latin typeface="Arial" charset="0"/>
                <a:ea typeface="Geneva" charset="-128"/>
              </a:rPr>
              <a:t>Tous droits réservés</a:t>
            </a:r>
            <a:endParaRPr kumimoji="0" lang="fr-FR" altLang="fr-FR" sz="600" b="0" i="0" u="none" strike="noStrike" kern="0" cap="none" spc="0" normalizeH="0" baseline="0" noProof="0" dirty="0">
              <a:ln>
                <a:noFill/>
              </a:ln>
              <a:solidFill>
                <a:srgbClr val="000000"/>
              </a:solidFill>
              <a:effectLst/>
              <a:uLnTx/>
              <a:uFillTx/>
              <a:latin typeface="Arial" charset="0"/>
              <a:ea typeface="Geneva" charset="-128"/>
            </a:endParaRPr>
          </a:p>
        </p:txBody>
      </p:sp>
      <p:sp>
        <p:nvSpPr>
          <p:cNvPr id="33" name="Rectangle 5"/>
          <p:cNvSpPr txBox="1">
            <a:spLocks noChangeArrowheads="1"/>
          </p:cNvSpPr>
          <p:nvPr/>
        </p:nvSpPr>
        <p:spPr bwMode="auto">
          <a:xfrm>
            <a:off x="6658560" y="6476400"/>
            <a:ext cx="439431" cy="223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fr-FR"/>
            </a:defPPr>
            <a:lvl1pPr algn="l" rtl="0" fontAlgn="base">
              <a:spcBef>
                <a:spcPct val="0"/>
              </a:spcBef>
              <a:spcAft>
                <a:spcPct val="0"/>
              </a:spcAft>
              <a:defRPr sz="1000" b="1" kern="1200">
                <a:solidFill>
                  <a:schemeClr val="tx1"/>
                </a:solidFill>
                <a:latin typeface="Arial" charset="0"/>
                <a:ea typeface="Geneva" charset="-128"/>
                <a:cs typeface="+mn-cs"/>
              </a:defRPr>
            </a:lvl1pPr>
            <a:lvl2pPr marL="457200" algn="ctr" rtl="0" fontAlgn="base">
              <a:spcBef>
                <a:spcPct val="50000"/>
              </a:spcBef>
              <a:spcAft>
                <a:spcPct val="0"/>
              </a:spcAft>
              <a:defRPr sz="1400" b="1" kern="1200">
                <a:solidFill>
                  <a:srgbClr val="E52E81"/>
                </a:solidFill>
                <a:latin typeface="Arial" charset="0"/>
                <a:ea typeface="Geneva" charset="-128"/>
                <a:cs typeface="+mn-cs"/>
              </a:defRPr>
            </a:lvl2pPr>
            <a:lvl3pPr marL="914400" algn="ctr" rtl="0" fontAlgn="base">
              <a:spcBef>
                <a:spcPct val="50000"/>
              </a:spcBef>
              <a:spcAft>
                <a:spcPct val="0"/>
              </a:spcAft>
              <a:defRPr sz="1400" b="1" kern="1200">
                <a:solidFill>
                  <a:srgbClr val="E52E81"/>
                </a:solidFill>
                <a:latin typeface="Arial" charset="0"/>
                <a:ea typeface="Geneva" charset="-128"/>
                <a:cs typeface="+mn-cs"/>
              </a:defRPr>
            </a:lvl3pPr>
            <a:lvl4pPr marL="1371600" algn="ctr" rtl="0" fontAlgn="base">
              <a:spcBef>
                <a:spcPct val="50000"/>
              </a:spcBef>
              <a:spcAft>
                <a:spcPct val="0"/>
              </a:spcAft>
              <a:defRPr sz="1400" b="1" kern="1200">
                <a:solidFill>
                  <a:srgbClr val="E52E81"/>
                </a:solidFill>
                <a:latin typeface="Arial" charset="0"/>
                <a:ea typeface="Geneva" charset="-128"/>
                <a:cs typeface="+mn-cs"/>
              </a:defRPr>
            </a:lvl4pPr>
            <a:lvl5pPr marL="1828800" algn="ctr" rtl="0" fontAlgn="base">
              <a:spcBef>
                <a:spcPct val="50000"/>
              </a:spcBef>
              <a:spcAft>
                <a:spcPct val="0"/>
              </a:spcAft>
              <a:defRPr sz="1400" b="1" kern="1200">
                <a:solidFill>
                  <a:srgbClr val="E52E81"/>
                </a:solidFill>
                <a:latin typeface="Arial" charset="0"/>
                <a:ea typeface="Geneva" charset="-128"/>
                <a:cs typeface="+mn-cs"/>
              </a:defRPr>
            </a:lvl5pPr>
            <a:lvl6pPr marL="2286000" algn="l" defTabSz="914400" rtl="0" eaLnBrk="1" latinLnBrk="0" hangingPunct="1">
              <a:defRPr sz="1400" b="1" kern="1200">
                <a:solidFill>
                  <a:srgbClr val="E52E81"/>
                </a:solidFill>
                <a:latin typeface="Arial" charset="0"/>
                <a:ea typeface="Geneva" charset="-128"/>
                <a:cs typeface="+mn-cs"/>
              </a:defRPr>
            </a:lvl6pPr>
            <a:lvl7pPr marL="2743200" algn="l" defTabSz="914400" rtl="0" eaLnBrk="1" latinLnBrk="0" hangingPunct="1">
              <a:defRPr sz="1400" b="1" kern="1200">
                <a:solidFill>
                  <a:srgbClr val="E52E81"/>
                </a:solidFill>
                <a:latin typeface="Arial" charset="0"/>
                <a:ea typeface="Geneva" charset="-128"/>
                <a:cs typeface="+mn-cs"/>
              </a:defRPr>
            </a:lvl7pPr>
            <a:lvl8pPr marL="3200400" algn="l" defTabSz="914400" rtl="0" eaLnBrk="1" latinLnBrk="0" hangingPunct="1">
              <a:defRPr sz="1400" b="1" kern="1200">
                <a:solidFill>
                  <a:srgbClr val="E52E81"/>
                </a:solidFill>
                <a:latin typeface="Arial" charset="0"/>
                <a:ea typeface="Geneva" charset="-128"/>
                <a:cs typeface="+mn-cs"/>
              </a:defRPr>
            </a:lvl8pPr>
            <a:lvl9pPr marL="3657600" algn="l" defTabSz="914400" rtl="0" eaLnBrk="1" latinLnBrk="0" hangingPunct="1">
              <a:defRPr sz="1400" b="1" kern="1200">
                <a:solidFill>
                  <a:srgbClr val="E52E81"/>
                </a:solidFill>
                <a:latin typeface="Arial" charset="0"/>
                <a:ea typeface="Geneva"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Arial" charset="0"/>
                <a:ea typeface="Geneva" charset="-128"/>
                <a:cs typeface="+mn-cs"/>
              </a:rPr>
              <a:t>p.</a:t>
            </a:r>
            <a:fld id="{0538E6A8-FF43-4ACA-A61D-291FB10E7E9E}" type="slidenum">
              <a:rPr kumimoji="0" lang="fr-FR" sz="800" b="0" i="0" u="none" strike="noStrike" kern="1200" cap="none" spc="0" normalizeH="0" baseline="0" noProof="0" smtClean="0">
                <a:ln>
                  <a:noFill/>
                </a:ln>
                <a:solidFill>
                  <a:srgbClr val="000000"/>
                </a:solidFill>
                <a:effectLst/>
                <a:uLnTx/>
                <a:uFillTx/>
                <a:latin typeface="Arial" charset="0"/>
                <a:ea typeface="Geneva"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800" b="0" i="0" u="none" strike="noStrike" kern="1200" cap="none" spc="0" normalizeH="0" baseline="0" noProof="0" dirty="0">
              <a:ln>
                <a:noFill/>
              </a:ln>
              <a:solidFill>
                <a:srgbClr val="000000"/>
              </a:solidFill>
              <a:effectLst/>
              <a:uLnTx/>
              <a:uFillTx/>
              <a:latin typeface="Arial" charset="0"/>
              <a:ea typeface="Geneva" charset="-128"/>
              <a:cs typeface="+mn-cs"/>
            </a:endParaRPr>
          </a:p>
        </p:txBody>
      </p:sp>
      <p:sp>
        <p:nvSpPr>
          <p:cNvPr id="34" name="Rectangle 5"/>
          <p:cNvSpPr txBox="1">
            <a:spLocks noChangeArrowheads="1"/>
          </p:cNvSpPr>
          <p:nvPr/>
        </p:nvSpPr>
        <p:spPr bwMode="auto">
          <a:xfrm>
            <a:off x="18505" y="6460840"/>
            <a:ext cx="5318094" cy="23876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fr-FR"/>
            </a:defPPr>
            <a:lvl1pPr algn="l" rtl="0" fontAlgn="base">
              <a:spcBef>
                <a:spcPct val="0"/>
              </a:spcBef>
              <a:spcAft>
                <a:spcPct val="0"/>
              </a:spcAft>
              <a:defRPr sz="1000" b="1" kern="1200">
                <a:solidFill>
                  <a:schemeClr val="tx1"/>
                </a:solidFill>
                <a:latin typeface="Arial" charset="0"/>
                <a:ea typeface="Geneva" charset="-128"/>
                <a:cs typeface="+mn-cs"/>
              </a:defRPr>
            </a:lvl1pPr>
            <a:lvl2pPr marL="457200" algn="ctr" rtl="0" fontAlgn="base">
              <a:spcBef>
                <a:spcPct val="50000"/>
              </a:spcBef>
              <a:spcAft>
                <a:spcPct val="0"/>
              </a:spcAft>
              <a:defRPr sz="1400" b="1" kern="1200">
                <a:solidFill>
                  <a:srgbClr val="E52E81"/>
                </a:solidFill>
                <a:latin typeface="Arial" charset="0"/>
                <a:ea typeface="Geneva" charset="-128"/>
                <a:cs typeface="+mn-cs"/>
              </a:defRPr>
            </a:lvl2pPr>
            <a:lvl3pPr marL="914400" algn="ctr" rtl="0" fontAlgn="base">
              <a:spcBef>
                <a:spcPct val="50000"/>
              </a:spcBef>
              <a:spcAft>
                <a:spcPct val="0"/>
              </a:spcAft>
              <a:defRPr sz="1400" b="1" kern="1200">
                <a:solidFill>
                  <a:srgbClr val="E52E81"/>
                </a:solidFill>
                <a:latin typeface="Arial" charset="0"/>
                <a:ea typeface="Geneva" charset="-128"/>
                <a:cs typeface="+mn-cs"/>
              </a:defRPr>
            </a:lvl3pPr>
            <a:lvl4pPr marL="1371600" algn="ctr" rtl="0" fontAlgn="base">
              <a:spcBef>
                <a:spcPct val="50000"/>
              </a:spcBef>
              <a:spcAft>
                <a:spcPct val="0"/>
              </a:spcAft>
              <a:defRPr sz="1400" b="1" kern="1200">
                <a:solidFill>
                  <a:srgbClr val="E52E81"/>
                </a:solidFill>
                <a:latin typeface="Arial" charset="0"/>
                <a:ea typeface="Geneva" charset="-128"/>
                <a:cs typeface="+mn-cs"/>
              </a:defRPr>
            </a:lvl4pPr>
            <a:lvl5pPr marL="1828800" algn="ctr" rtl="0" fontAlgn="base">
              <a:spcBef>
                <a:spcPct val="50000"/>
              </a:spcBef>
              <a:spcAft>
                <a:spcPct val="0"/>
              </a:spcAft>
              <a:defRPr sz="1400" b="1" kern="1200">
                <a:solidFill>
                  <a:srgbClr val="E52E81"/>
                </a:solidFill>
                <a:latin typeface="Arial" charset="0"/>
                <a:ea typeface="Geneva" charset="-128"/>
                <a:cs typeface="+mn-cs"/>
              </a:defRPr>
            </a:lvl5pPr>
            <a:lvl6pPr marL="2286000" algn="l" defTabSz="914400" rtl="0" eaLnBrk="1" latinLnBrk="0" hangingPunct="1">
              <a:defRPr sz="1400" b="1" kern="1200">
                <a:solidFill>
                  <a:srgbClr val="E52E81"/>
                </a:solidFill>
                <a:latin typeface="Arial" charset="0"/>
                <a:ea typeface="Geneva" charset="-128"/>
                <a:cs typeface="+mn-cs"/>
              </a:defRPr>
            </a:lvl6pPr>
            <a:lvl7pPr marL="2743200" algn="l" defTabSz="914400" rtl="0" eaLnBrk="1" latinLnBrk="0" hangingPunct="1">
              <a:defRPr sz="1400" b="1" kern="1200">
                <a:solidFill>
                  <a:srgbClr val="E52E81"/>
                </a:solidFill>
                <a:latin typeface="Arial" charset="0"/>
                <a:ea typeface="Geneva" charset="-128"/>
                <a:cs typeface="+mn-cs"/>
              </a:defRPr>
            </a:lvl7pPr>
            <a:lvl8pPr marL="3200400" algn="l" defTabSz="914400" rtl="0" eaLnBrk="1" latinLnBrk="0" hangingPunct="1">
              <a:defRPr sz="1400" b="1" kern="1200">
                <a:solidFill>
                  <a:srgbClr val="E52E81"/>
                </a:solidFill>
                <a:latin typeface="Arial" charset="0"/>
                <a:ea typeface="Geneva" charset="-128"/>
                <a:cs typeface="+mn-cs"/>
              </a:defRPr>
            </a:lvl8pPr>
            <a:lvl9pPr marL="3657600" algn="l" defTabSz="914400" rtl="0" eaLnBrk="1" latinLnBrk="0" hangingPunct="1">
              <a:defRPr sz="1400" b="1" kern="1200">
                <a:solidFill>
                  <a:srgbClr val="E52E81"/>
                </a:solidFill>
                <a:latin typeface="Arial" charset="0"/>
                <a:ea typeface="Geneva" charset="-128"/>
                <a:cs typeface="+mn-cs"/>
              </a:defRPr>
            </a:lvl9pPr>
          </a:lstStyle>
          <a:p>
            <a:pPr marL="88900" indent="0">
              <a:spcAft>
                <a:spcPts val="0"/>
              </a:spcAft>
            </a:pPr>
            <a:r>
              <a:rPr lang="en-US" sz="800" dirty="0" smtClean="0">
                <a:solidFill>
                  <a:schemeClr val="accent2"/>
                </a:solidFill>
                <a:effectLst/>
                <a:latin typeface="Calibri"/>
                <a:ea typeface="Calibri"/>
                <a:cs typeface="Times New Roman"/>
              </a:rPr>
              <a:t>The Draft PRC Export Control Law-Louise ZHANG-Seminar organized by SIEPS/FIEEC-Feb.2</a:t>
            </a:r>
            <a:r>
              <a:rPr lang="en-US" sz="800" baseline="30000" dirty="0" smtClean="0">
                <a:solidFill>
                  <a:schemeClr val="accent2"/>
                </a:solidFill>
                <a:effectLst/>
                <a:latin typeface="Calibri"/>
                <a:ea typeface="Calibri"/>
                <a:cs typeface="Times New Roman"/>
              </a:rPr>
              <a:t>nd</a:t>
            </a:r>
            <a:r>
              <a:rPr lang="en-US" sz="800" dirty="0" smtClean="0">
                <a:solidFill>
                  <a:schemeClr val="accent2"/>
                </a:solidFill>
                <a:effectLst/>
                <a:latin typeface="Calibri"/>
                <a:ea typeface="Calibri"/>
                <a:cs typeface="Times New Roman"/>
              </a:rPr>
              <a:t>, 2018 </a:t>
            </a:r>
          </a:p>
          <a:p>
            <a:pPr marL="88900" indent="0">
              <a:spcAft>
                <a:spcPts val="0"/>
              </a:spcAft>
            </a:pPr>
            <a:r>
              <a:rPr lang="en-US" sz="800" dirty="0" smtClean="0">
                <a:solidFill>
                  <a:schemeClr val="accent2"/>
                </a:solidFill>
                <a:effectLst/>
                <a:latin typeface="Calibri"/>
                <a:ea typeface="Calibri"/>
                <a:cs typeface="Times New Roman"/>
              </a:rPr>
              <a:t>Without prior consent,</a:t>
            </a:r>
            <a:r>
              <a:rPr lang="en-US" sz="800" baseline="0" dirty="0" smtClean="0">
                <a:solidFill>
                  <a:schemeClr val="accent2"/>
                </a:solidFill>
                <a:effectLst/>
                <a:latin typeface="Calibri"/>
                <a:ea typeface="Calibri"/>
                <a:cs typeface="Times New Roman"/>
              </a:rPr>
              <a:t> </a:t>
            </a:r>
            <a:r>
              <a:rPr lang="en-US" sz="800" dirty="0" smtClean="0">
                <a:solidFill>
                  <a:schemeClr val="accent2"/>
                </a:solidFill>
                <a:effectLst/>
                <a:latin typeface="Calibri"/>
                <a:ea typeface="Calibri"/>
                <a:cs typeface="Times New Roman"/>
              </a:rPr>
              <a:t> no reproduction and distribution are permitted.</a:t>
            </a:r>
            <a:endParaRPr lang="fr-FR" sz="800" dirty="0">
              <a:solidFill>
                <a:schemeClr val="accent2"/>
              </a:solidFill>
              <a:effectLst/>
              <a:latin typeface="Calibri"/>
              <a:ea typeface="Calibri"/>
              <a:cs typeface="Times New Roman"/>
            </a:endParaRPr>
          </a:p>
        </p:txBody>
      </p:sp>
      <p:pic>
        <p:nvPicPr>
          <p:cNvPr id="20" name="Imag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16432" y="6237312"/>
            <a:ext cx="2164080" cy="664464"/>
          </a:xfrm>
          <a:prstGeom prst="rect">
            <a:avLst/>
          </a:prstGeom>
        </p:spPr>
      </p:pic>
      <p:cxnSp>
        <p:nvCxnSpPr>
          <p:cNvPr id="3" name="Connecteur droit 2"/>
          <p:cNvCxnSpPr/>
          <p:nvPr/>
        </p:nvCxnSpPr>
        <p:spPr bwMode="auto">
          <a:xfrm>
            <a:off x="1912" y="6381328"/>
            <a:ext cx="7096079" cy="422"/>
          </a:xfrm>
          <a:prstGeom prst="line">
            <a:avLst/>
          </a:prstGeom>
          <a:noFill/>
          <a:ln w="38100" cap="flat" cmpd="sng" algn="ctr">
            <a:solidFill>
              <a:srgbClr val="09357A"/>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 bg1="lt1" tx1="dk1" bg2="lt2" tx2="dk2" accent1="accent1" accent2="accent2" accent3="accent3" accent4="accent4" accent5="accent5" accent6="accent6" hlink="hlink" folHlink="folHlink"/>
  <p:sldLayoutIdLst>
    <p:sldLayoutId id="2147483705" r:id="rId1"/>
    <p:sldLayoutId id="2147483703" r:id="rId2"/>
    <p:sldLayoutId id="2147483706" r:id="rId3"/>
    <p:sldLayoutId id="2147483707" r:id="rId4"/>
  </p:sldLayoutIdLst>
  <p:timing>
    <p:tnLst>
      <p:par>
        <p:cTn id="1" dur="indefinite" restart="never" nodeType="tmRoot"/>
      </p:par>
    </p:tnLst>
  </p:timing>
  <p:hf sldNum="0" hdr="0" dt="0"/>
  <p:txStyles>
    <p:titleStyle>
      <a:lvl1pPr algn="r" rtl="0" eaLnBrk="1" fontAlgn="base" hangingPunct="1">
        <a:lnSpc>
          <a:spcPct val="90000"/>
        </a:lnSpc>
        <a:spcBef>
          <a:spcPct val="0"/>
        </a:spcBef>
        <a:spcAft>
          <a:spcPct val="0"/>
        </a:spcAft>
        <a:defRPr sz="3000" b="1">
          <a:solidFill>
            <a:srgbClr val="09357A"/>
          </a:solidFill>
          <a:latin typeface="+mj-lt"/>
          <a:ea typeface="+mj-ea"/>
          <a:cs typeface="+mj-cs"/>
        </a:defRPr>
      </a:lvl1pPr>
      <a:lvl2pPr algn="r" rtl="0" eaLnBrk="1" fontAlgn="base" hangingPunct="1">
        <a:lnSpc>
          <a:spcPct val="90000"/>
        </a:lnSpc>
        <a:spcBef>
          <a:spcPct val="0"/>
        </a:spcBef>
        <a:spcAft>
          <a:spcPct val="0"/>
        </a:spcAft>
        <a:defRPr sz="3000" b="1">
          <a:solidFill>
            <a:srgbClr val="C4122F"/>
          </a:solidFill>
          <a:latin typeface="Arial" charset="0"/>
        </a:defRPr>
      </a:lvl2pPr>
      <a:lvl3pPr algn="r" rtl="0" eaLnBrk="1" fontAlgn="base" hangingPunct="1">
        <a:lnSpc>
          <a:spcPct val="90000"/>
        </a:lnSpc>
        <a:spcBef>
          <a:spcPct val="0"/>
        </a:spcBef>
        <a:spcAft>
          <a:spcPct val="0"/>
        </a:spcAft>
        <a:defRPr sz="3000" b="1">
          <a:solidFill>
            <a:srgbClr val="C4122F"/>
          </a:solidFill>
          <a:latin typeface="Arial" charset="0"/>
        </a:defRPr>
      </a:lvl3pPr>
      <a:lvl4pPr algn="r" rtl="0" eaLnBrk="1" fontAlgn="base" hangingPunct="1">
        <a:lnSpc>
          <a:spcPct val="90000"/>
        </a:lnSpc>
        <a:spcBef>
          <a:spcPct val="0"/>
        </a:spcBef>
        <a:spcAft>
          <a:spcPct val="0"/>
        </a:spcAft>
        <a:defRPr sz="3000" b="1">
          <a:solidFill>
            <a:srgbClr val="C4122F"/>
          </a:solidFill>
          <a:latin typeface="Arial" charset="0"/>
        </a:defRPr>
      </a:lvl4pPr>
      <a:lvl5pPr algn="r" rtl="0" eaLnBrk="1" fontAlgn="base" hangingPunct="1">
        <a:lnSpc>
          <a:spcPct val="90000"/>
        </a:lnSpc>
        <a:spcBef>
          <a:spcPct val="0"/>
        </a:spcBef>
        <a:spcAft>
          <a:spcPct val="0"/>
        </a:spcAft>
        <a:defRPr sz="3000" b="1">
          <a:solidFill>
            <a:srgbClr val="C4122F"/>
          </a:solidFill>
          <a:latin typeface="Arial" charset="0"/>
        </a:defRPr>
      </a:lvl5pPr>
      <a:lvl6pPr marL="457200" algn="r" rtl="0" eaLnBrk="1" fontAlgn="base" hangingPunct="1">
        <a:lnSpc>
          <a:spcPct val="90000"/>
        </a:lnSpc>
        <a:spcBef>
          <a:spcPct val="0"/>
        </a:spcBef>
        <a:spcAft>
          <a:spcPct val="0"/>
        </a:spcAft>
        <a:defRPr sz="3000" b="1">
          <a:solidFill>
            <a:srgbClr val="C4122F"/>
          </a:solidFill>
          <a:latin typeface="Arial" charset="0"/>
        </a:defRPr>
      </a:lvl6pPr>
      <a:lvl7pPr marL="914400" algn="r" rtl="0" eaLnBrk="1" fontAlgn="base" hangingPunct="1">
        <a:lnSpc>
          <a:spcPct val="90000"/>
        </a:lnSpc>
        <a:spcBef>
          <a:spcPct val="0"/>
        </a:spcBef>
        <a:spcAft>
          <a:spcPct val="0"/>
        </a:spcAft>
        <a:defRPr sz="3000" b="1">
          <a:solidFill>
            <a:srgbClr val="C4122F"/>
          </a:solidFill>
          <a:latin typeface="Arial" charset="0"/>
        </a:defRPr>
      </a:lvl7pPr>
      <a:lvl8pPr marL="1371600" algn="r" rtl="0" eaLnBrk="1" fontAlgn="base" hangingPunct="1">
        <a:lnSpc>
          <a:spcPct val="90000"/>
        </a:lnSpc>
        <a:spcBef>
          <a:spcPct val="0"/>
        </a:spcBef>
        <a:spcAft>
          <a:spcPct val="0"/>
        </a:spcAft>
        <a:defRPr sz="3000" b="1">
          <a:solidFill>
            <a:srgbClr val="C4122F"/>
          </a:solidFill>
          <a:latin typeface="Arial" charset="0"/>
        </a:defRPr>
      </a:lvl8pPr>
      <a:lvl9pPr marL="1828800" algn="r" rtl="0" eaLnBrk="1" fontAlgn="base" hangingPunct="1">
        <a:lnSpc>
          <a:spcPct val="90000"/>
        </a:lnSpc>
        <a:spcBef>
          <a:spcPct val="0"/>
        </a:spcBef>
        <a:spcAft>
          <a:spcPct val="0"/>
        </a:spcAft>
        <a:defRPr sz="3000" b="1">
          <a:solidFill>
            <a:srgbClr val="C4122F"/>
          </a:solidFill>
          <a:latin typeface="Arial" charset="0"/>
        </a:defRPr>
      </a:lvl9pPr>
    </p:titleStyle>
    <p:bodyStyle>
      <a:lvl1pPr marL="342900" indent="-342900" algn="l" rtl="0" eaLnBrk="1" fontAlgn="base" hangingPunct="1">
        <a:spcBef>
          <a:spcPct val="20000"/>
        </a:spcBef>
        <a:spcAft>
          <a:spcPct val="20000"/>
        </a:spcAft>
        <a:buClr>
          <a:srgbClr val="FE5815"/>
        </a:buClr>
        <a:buSzPct val="130000"/>
        <a:buFont typeface="Wingdings" panose="05000000000000000000" pitchFamily="2" charset="2"/>
        <a:buChar char="§"/>
        <a:defRPr sz="2000" b="1">
          <a:solidFill>
            <a:schemeClr val="tx1"/>
          </a:solidFill>
          <a:latin typeface="+mn-lt"/>
          <a:ea typeface="+mn-ea"/>
          <a:cs typeface="+mn-cs"/>
        </a:defRPr>
      </a:lvl1pPr>
      <a:lvl2pPr marL="717550" indent="-268288" algn="l" rtl="0" eaLnBrk="1" fontAlgn="base" hangingPunct="1">
        <a:spcBef>
          <a:spcPct val="20000"/>
        </a:spcBef>
        <a:spcAft>
          <a:spcPct val="10000"/>
        </a:spcAft>
        <a:buClr>
          <a:srgbClr val="09357A"/>
        </a:buClr>
        <a:buSzPct val="80000"/>
        <a:buFont typeface="Wingdings" pitchFamily="2" charset="2"/>
        <a:buChar char="u"/>
        <a:defRPr sz="1600" b="1">
          <a:solidFill>
            <a:schemeClr val="tx1"/>
          </a:solidFill>
          <a:latin typeface="+mn-lt"/>
        </a:defRPr>
      </a:lvl2pPr>
      <a:lvl3pPr marL="1073150" indent="-176213" algn="l" rtl="0" eaLnBrk="1" fontAlgn="base" hangingPunct="1">
        <a:spcBef>
          <a:spcPct val="20000"/>
        </a:spcBef>
        <a:spcAft>
          <a:spcPct val="0"/>
        </a:spcAft>
        <a:buClr>
          <a:srgbClr val="FE5815"/>
        </a:buClr>
        <a:buFont typeface="Symbol" pitchFamily="18" charset="2"/>
        <a:buChar char="·"/>
        <a:defRPr sz="1400">
          <a:solidFill>
            <a:schemeClr val="tx1"/>
          </a:solidFill>
          <a:latin typeface="+mn-lt"/>
        </a:defRPr>
      </a:lvl3pPr>
      <a:lvl4pPr marL="1436688" indent="-93663" algn="l" rtl="0" eaLnBrk="1" fontAlgn="base" hangingPunct="1">
        <a:spcBef>
          <a:spcPct val="20000"/>
        </a:spcBef>
        <a:spcAft>
          <a:spcPct val="0"/>
        </a:spcAft>
        <a:buClr>
          <a:srgbClr val="09357A"/>
        </a:buClr>
        <a:buFont typeface="Arial" charset="0"/>
        <a:buChar char="-"/>
        <a:defRPr sz="1200">
          <a:solidFill>
            <a:schemeClr val="tx1"/>
          </a:solidFill>
          <a:latin typeface="+mn-lt"/>
        </a:defRPr>
      </a:lvl4pPr>
      <a:lvl5pPr marL="1973263" indent="-179388" algn="l" rtl="0" eaLnBrk="1" fontAlgn="base" hangingPunct="1">
        <a:spcBef>
          <a:spcPct val="20000"/>
        </a:spcBef>
        <a:spcAft>
          <a:spcPct val="0"/>
        </a:spcAft>
        <a:buFont typeface="Arial" charset="0"/>
        <a:buChar char="­"/>
        <a:defRPr sz="1200">
          <a:solidFill>
            <a:schemeClr val="tx1"/>
          </a:solidFill>
          <a:latin typeface="+mn-lt"/>
        </a:defRPr>
      </a:lvl5pPr>
      <a:lvl6pPr marL="2430463" indent="-179388" algn="l" rtl="0" eaLnBrk="1" fontAlgn="base" hangingPunct="1">
        <a:spcBef>
          <a:spcPct val="20000"/>
        </a:spcBef>
        <a:spcAft>
          <a:spcPct val="0"/>
        </a:spcAft>
        <a:buFont typeface="Arial" charset="0"/>
        <a:buChar char="­"/>
        <a:defRPr sz="1200">
          <a:solidFill>
            <a:schemeClr val="tx1"/>
          </a:solidFill>
          <a:latin typeface="+mn-lt"/>
        </a:defRPr>
      </a:lvl6pPr>
      <a:lvl7pPr marL="2887663" indent="-179388" algn="l" rtl="0" eaLnBrk="1" fontAlgn="base" hangingPunct="1">
        <a:spcBef>
          <a:spcPct val="20000"/>
        </a:spcBef>
        <a:spcAft>
          <a:spcPct val="0"/>
        </a:spcAft>
        <a:buFont typeface="Arial" charset="0"/>
        <a:buChar char="­"/>
        <a:defRPr sz="1200">
          <a:solidFill>
            <a:schemeClr val="tx1"/>
          </a:solidFill>
          <a:latin typeface="+mn-lt"/>
        </a:defRPr>
      </a:lvl7pPr>
      <a:lvl8pPr marL="3344863" indent="-179388" algn="l" rtl="0" eaLnBrk="1" fontAlgn="base" hangingPunct="1">
        <a:spcBef>
          <a:spcPct val="20000"/>
        </a:spcBef>
        <a:spcAft>
          <a:spcPct val="0"/>
        </a:spcAft>
        <a:buFont typeface="Arial" charset="0"/>
        <a:buChar char="­"/>
        <a:defRPr sz="1200">
          <a:solidFill>
            <a:schemeClr val="tx1"/>
          </a:solidFill>
          <a:latin typeface="+mn-lt"/>
        </a:defRPr>
      </a:lvl8pPr>
      <a:lvl9pPr marL="3802063" indent="-179388"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2"/>
          <p:cNvSpPr txBox="1">
            <a:spLocks noChangeArrowheads="1"/>
          </p:cNvSpPr>
          <p:nvPr/>
        </p:nvSpPr>
        <p:spPr bwMode="auto">
          <a:xfrm>
            <a:off x="1424266" y="4403576"/>
            <a:ext cx="4783592" cy="1653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l" eaLnBrk="0" hangingPunct="0">
              <a:spcBef>
                <a:spcPct val="20000"/>
              </a:spcBef>
              <a:spcAft>
                <a:spcPct val="20000"/>
              </a:spcAft>
              <a:buClr>
                <a:schemeClr val="tx2"/>
              </a:buClr>
              <a:buFont typeface="Arial" charset="0"/>
              <a:buBlip>
                <a:blip r:embed="rId3"/>
              </a:buBlip>
              <a:defRPr sz="2000" b="1">
                <a:solidFill>
                  <a:schemeClr val="tx1"/>
                </a:solidFill>
                <a:latin typeface="Arial" charset="0"/>
              </a:defRPr>
            </a:lvl1pPr>
            <a:lvl2pPr marL="742950" indent="-285750" algn="l" eaLnBrk="0" hangingPunct="0">
              <a:spcBef>
                <a:spcPct val="20000"/>
              </a:spcBef>
              <a:spcAft>
                <a:spcPct val="10000"/>
              </a:spcAft>
              <a:buClr>
                <a:schemeClr val="accent2"/>
              </a:buClr>
              <a:buSzPct val="95000"/>
              <a:buFont typeface="Wingdings" pitchFamily="2" charset="2"/>
              <a:buChar char="u"/>
              <a:defRPr sz="1600" b="1">
                <a:solidFill>
                  <a:schemeClr val="tx1"/>
                </a:solidFill>
                <a:latin typeface="Arial" charset="0"/>
              </a:defRPr>
            </a:lvl2pPr>
            <a:lvl3pPr marL="1143000" indent="-228600" algn="l" eaLnBrk="0" hangingPunct="0">
              <a:spcBef>
                <a:spcPct val="20000"/>
              </a:spcBef>
              <a:buClr>
                <a:srgbClr val="8E837A"/>
              </a:buClr>
              <a:buFont typeface="Symbol" pitchFamily="18" charset="2"/>
              <a:buChar char="·"/>
              <a:defRPr sz="1400">
                <a:solidFill>
                  <a:schemeClr val="tx1"/>
                </a:solidFill>
                <a:latin typeface="Arial" charset="0"/>
              </a:defRPr>
            </a:lvl3pPr>
            <a:lvl4pPr marL="1600200" indent="-228600" algn="l" eaLnBrk="0" hangingPunct="0">
              <a:spcBef>
                <a:spcPct val="20000"/>
              </a:spcBef>
              <a:buClr>
                <a:schemeClr val="tx1"/>
              </a:buClr>
              <a:buFont typeface="Arial" charset="0"/>
              <a:buChar char="-"/>
              <a:defRPr sz="1200">
                <a:solidFill>
                  <a:schemeClr val="tx1"/>
                </a:solidFill>
                <a:latin typeface="Arial" charset="0"/>
              </a:defRPr>
            </a:lvl4pPr>
            <a:lvl5pPr marL="2057400" indent="-228600" algn="l" eaLnBrk="0" hangingPunct="0">
              <a:spcBef>
                <a:spcPct val="20000"/>
              </a:spcBef>
              <a:buFont typeface="Arial" charset="0"/>
              <a:buChar char="­"/>
              <a:defRPr sz="1200">
                <a:solidFill>
                  <a:schemeClr val="tx1"/>
                </a:solidFill>
                <a:latin typeface="Arial" charset="0"/>
              </a:defRPr>
            </a:lvl5pPr>
            <a:lvl6pPr marL="2514600" indent="-228600" eaLnBrk="0" fontAlgn="base" hangingPunct="0">
              <a:spcBef>
                <a:spcPct val="20000"/>
              </a:spcBef>
              <a:spcAft>
                <a:spcPct val="0"/>
              </a:spcAft>
              <a:buFont typeface="Arial" charset="0"/>
              <a:buChar char="­"/>
              <a:defRPr sz="1200">
                <a:solidFill>
                  <a:schemeClr val="tx1"/>
                </a:solidFill>
                <a:latin typeface="Arial" charset="0"/>
              </a:defRPr>
            </a:lvl6pPr>
            <a:lvl7pPr marL="2971800" indent="-228600" eaLnBrk="0" fontAlgn="base" hangingPunct="0">
              <a:spcBef>
                <a:spcPct val="20000"/>
              </a:spcBef>
              <a:spcAft>
                <a:spcPct val="0"/>
              </a:spcAft>
              <a:buFont typeface="Arial" charset="0"/>
              <a:buChar char="­"/>
              <a:defRPr sz="1200">
                <a:solidFill>
                  <a:schemeClr val="tx1"/>
                </a:solidFill>
                <a:latin typeface="Arial" charset="0"/>
              </a:defRPr>
            </a:lvl7pPr>
            <a:lvl8pPr marL="3429000" indent="-228600" eaLnBrk="0" fontAlgn="base" hangingPunct="0">
              <a:spcBef>
                <a:spcPct val="20000"/>
              </a:spcBef>
              <a:spcAft>
                <a:spcPct val="0"/>
              </a:spcAft>
              <a:buFont typeface="Arial" charset="0"/>
              <a:buChar char="­"/>
              <a:defRPr sz="1200">
                <a:solidFill>
                  <a:schemeClr val="tx1"/>
                </a:solidFill>
                <a:latin typeface="Arial" charset="0"/>
              </a:defRPr>
            </a:lvl8pPr>
            <a:lvl9pPr marL="3886200" indent="-228600" eaLnBrk="0" fontAlgn="base" hangingPunct="0">
              <a:spcBef>
                <a:spcPct val="20000"/>
              </a:spcBef>
              <a:spcAft>
                <a:spcPct val="0"/>
              </a:spcAft>
              <a:buFont typeface="Arial" charset="0"/>
              <a:buChar char="­"/>
              <a:defRPr sz="1200">
                <a:solidFill>
                  <a:schemeClr val="tx1"/>
                </a:solidFill>
                <a:latin typeface="Arial" charset="0"/>
              </a:defRPr>
            </a:lvl9pPr>
          </a:lstStyle>
          <a:p>
            <a:pPr eaLnBrk="1" hangingPunct="1">
              <a:spcBef>
                <a:spcPct val="10000"/>
              </a:spcBef>
              <a:spcAft>
                <a:spcPct val="0"/>
              </a:spcAft>
              <a:buClrTx/>
              <a:buFontTx/>
              <a:buNone/>
            </a:pPr>
            <a:r>
              <a:rPr lang="fr-FR" altLang="fr-FR" b="0" dirty="0" smtClean="0">
                <a:solidFill>
                  <a:srgbClr val="09357A"/>
                </a:solidFill>
                <a:cs typeface="Arial" charset="0"/>
              </a:rPr>
              <a:t>Louise ZHANG</a:t>
            </a:r>
            <a:endParaRPr lang="fr-FR" altLang="fr-FR" b="0" dirty="0">
              <a:solidFill>
                <a:srgbClr val="09357A"/>
              </a:solidFill>
              <a:cs typeface="Arial" charset="0"/>
            </a:endParaRPr>
          </a:p>
          <a:p>
            <a:pPr eaLnBrk="1" hangingPunct="1">
              <a:spcBef>
                <a:spcPct val="10000"/>
              </a:spcBef>
              <a:spcAft>
                <a:spcPct val="0"/>
              </a:spcAft>
              <a:buClrTx/>
              <a:buFontTx/>
              <a:buNone/>
            </a:pPr>
            <a:r>
              <a:rPr lang="fr-FR" b="0" dirty="0">
                <a:solidFill>
                  <a:srgbClr val="09357A"/>
                </a:solidFill>
                <a:cs typeface="Arial" charset="0"/>
              </a:rPr>
              <a:t>Senior </a:t>
            </a:r>
            <a:r>
              <a:rPr lang="fr-FR" b="0" dirty="0" err="1">
                <a:solidFill>
                  <a:srgbClr val="09357A"/>
                </a:solidFill>
                <a:cs typeface="Arial" charset="0"/>
              </a:rPr>
              <a:t>Legal</a:t>
            </a:r>
            <a:r>
              <a:rPr lang="fr-FR" b="0" dirty="0">
                <a:solidFill>
                  <a:srgbClr val="09357A"/>
                </a:solidFill>
                <a:cs typeface="Arial" charset="0"/>
              </a:rPr>
              <a:t> </a:t>
            </a:r>
            <a:r>
              <a:rPr lang="fr-FR" b="0" dirty="0" err="1">
                <a:solidFill>
                  <a:srgbClr val="09357A"/>
                </a:solidFill>
                <a:cs typeface="Arial" charset="0"/>
              </a:rPr>
              <a:t>Counsel</a:t>
            </a:r>
            <a:endParaRPr lang="fr-FR" altLang="fr-FR" b="0" dirty="0">
              <a:solidFill>
                <a:srgbClr val="09357A"/>
              </a:solidFill>
              <a:cs typeface="Arial" charset="0"/>
            </a:endParaRPr>
          </a:p>
          <a:p>
            <a:pPr eaLnBrk="1" hangingPunct="1">
              <a:spcBef>
                <a:spcPct val="10000"/>
              </a:spcBef>
              <a:spcAft>
                <a:spcPct val="0"/>
              </a:spcAft>
              <a:buClrTx/>
              <a:buFontTx/>
              <a:buNone/>
            </a:pPr>
            <a:r>
              <a:rPr lang="fr-FR" b="0" dirty="0">
                <a:solidFill>
                  <a:srgbClr val="09357A"/>
                </a:solidFill>
                <a:cs typeface="Arial" charset="0"/>
              </a:rPr>
              <a:t>2 février 2018, </a:t>
            </a:r>
            <a:br>
              <a:rPr lang="fr-FR" b="0" dirty="0">
                <a:solidFill>
                  <a:srgbClr val="09357A"/>
                </a:solidFill>
                <a:cs typeface="Arial" charset="0"/>
              </a:rPr>
            </a:br>
            <a:r>
              <a:rPr lang="fr-FR" b="0" dirty="0">
                <a:solidFill>
                  <a:srgbClr val="09357A"/>
                </a:solidFill>
                <a:cs typeface="Arial" charset="0"/>
              </a:rPr>
              <a:t>SIEPS / FIEEC</a:t>
            </a:r>
          </a:p>
          <a:p>
            <a:pPr eaLnBrk="1" hangingPunct="1">
              <a:spcBef>
                <a:spcPct val="10000"/>
              </a:spcBef>
              <a:spcAft>
                <a:spcPct val="0"/>
              </a:spcAft>
              <a:buClrTx/>
              <a:buFontTx/>
              <a:buNone/>
            </a:pPr>
            <a:r>
              <a:rPr lang="fr-FR" b="0" dirty="0">
                <a:solidFill>
                  <a:srgbClr val="09357A"/>
                </a:solidFill>
                <a:cs typeface="Arial" charset="0"/>
              </a:rPr>
              <a:t>17, r de l’Amiral Hamelin, Paris</a:t>
            </a:r>
          </a:p>
          <a:p>
            <a:pPr eaLnBrk="1" hangingPunct="1">
              <a:spcBef>
                <a:spcPct val="10000"/>
              </a:spcBef>
              <a:spcAft>
                <a:spcPct val="0"/>
              </a:spcAft>
              <a:buClrTx/>
              <a:buFontTx/>
              <a:buNone/>
            </a:pPr>
            <a:endParaRPr lang="fr-FR" altLang="fr-FR" b="0" dirty="0" smtClean="0">
              <a:solidFill>
                <a:srgbClr val="09357A"/>
              </a:solidFill>
              <a:cs typeface="Arial" charset="0"/>
            </a:endParaRPr>
          </a:p>
        </p:txBody>
      </p:sp>
      <p:sp>
        <p:nvSpPr>
          <p:cNvPr id="5" name="Titre 1"/>
          <p:cNvSpPr>
            <a:spLocks noGrp="1"/>
          </p:cNvSpPr>
          <p:nvPr>
            <p:ph type="ctrTitle" idx="4294967295"/>
          </p:nvPr>
        </p:nvSpPr>
        <p:spPr>
          <a:xfrm>
            <a:off x="1189856" y="2662939"/>
            <a:ext cx="6046440" cy="1462545"/>
          </a:xfrm>
        </p:spPr>
        <p:txBody>
          <a:bodyPr anchor="t" anchorCtr="0">
            <a:normAutofit/>
          </a:bodyPr>
          <a:lstStyle/>
          <a:p>
            <a:pPr algn="l"/>
            <a:r>
              <a:rPr lang="en-GB" sz="3200" dirty="0"/>
              <a:t>Draft PRC Export Control Law </a:t>
            </a:r>
            <a:endParaRPr lang="fr-FR" sz="3600" b="1" dirty="0">
              <a:solidFill>
                <a:srgbClr val="171F5D"/>
              </a:solidFill>
              <a:latin typeface="Arial" panose="020B0604020202020204" pitchFamily="34" charset="0"/>
              <a:cs typeface="Arial" panose="020B0604020202020204" pitchFamily="34" charset="0"/>
            </a:endParaRPr>
          </a:p>
        </p:txBody>
      </p:sp>
      <p:sp>
        <p:nvSpPr>
          <p:cNvPr id="6" name="ZoneTexte 5"/>
          <p:cNvSpPr txBox="1"/>
          <p:nvPr/>
        </p:nvSpPr>
        <p:spPr>
          <a:xfrm>
            <a:off x="647710" y="6480230"/>
            <a:ext cx="3168352" cy="246221"/>
          </a:xfrm>
          <a:prstGeom prst="rect">
            <a:avLst/>
          </a:prstGeom>
          <a:noFill/>
        </p:spPr>
        <p:txBody>
          <a:bodyPr wrap="square" rtlCol="0">
            <a:spAutoFit/>
          </a:bodyPr>
          <a:lstStyle/>
          <a:p>
            <a:pPr algn="l"/>
            <a:r>
              <a:rPr lang="fr-FR" sz="1000" cap="all" dirty="0" smtClean="0">
                <a:solidFill>
                  <a:srgbClr val="FE5815"/>
                </a:solidFill>
              </a:rPr>
              <a:t>Diffusion limitée FRAMATOME </a:t>
            </a:r>
            <a:endParaRPr lang="fr-FR" sz="1000" cap="all" dirty="0">
              <a:solidFill>
                <a:srgbClr val="FE581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A </a:t>
            </a:r>
            <a:r>
              <a:rPr lang="en-GB" dirty="0"/>
              <a:t>prior national security assessment is required for providing “export control related” information abroad (</a:t>
            </a:r>
            <a:r>
              <a:rPr lang="en-GB" b="0" dirty="0"/>
              <a:t>cf. Art. 10</a:t>
            </a:r>
            <a:r>
              <a:rPr lang="en-GB" dirty="0"/>
              <a:t>).</a:t>
            </a:r>
            <a:endParaRPr lang="fr-FR" dirty="0"/>
          </a:p>
          <a:p>
            <a:pPr marL="0" indent="0">
              <a:buNone/>
            </a:pPr>
            <a:r>
              <a:rPr lang="en-GB" dirty="0"/>
              <a:t> </a:t>
            </a:r>
            <a:endParaRPr lang="fr-FR" dirty="0"/>
          </a:p>
          <a:p>
            <a:pPr marL="0" indent="0">
              <a:buNone/>
            </a:pPr>
            <a:r>
              <a:rPr lang="en-GB" dirty="0"/>
              <a:t>No detail procedure.</a:t>
            </a:r>
            <a:endParaRPr lang="fr-FR" dirty="0"/>
          </a:p>
          <a:p>
            <a:endParaRPr lang="fr-FR" dirty="0"/>
          </a:p>
          <a:p>
            <a:pPr marL="0" indent="0">
              <a:buNone/>
            </a:pPr>
            <a:r>
              <a:rPr lang="en-GB" dirty="0"/>
              <a:t>Not clear </a:t>
            </a:r>
            <a:r>
              <a:rPr lang="en-GB" dirty="0" smtClean="0"/>
              <a:t>if there </a:t>
            </a:r>
            <a:r>
              <a:rPr lang="en-GB" dirty="0"/>
              <a:t>is a link with the national security assessment required under the PRC Cyber Security </a:t>
            </a:r>
            <a:r>
              <a:rPr lang="en-GB" dirty="0" smtClean="0"/>
              <a:t>Law or not.</a:t>
            </a:r>
            <a:endParaRPr lang="fr-FR" dirty="0"/>
          </a:p>
          <a:p>
            <a:pPr marL="0" indent="0">
              <a:buNone/>
            </a:pPr>
            <a:endParaRPr lang="fr-FR" dirty="0"/>
          </a:p>
        </p:txBody>
      </p:sp>
      <p:sp>
        <p:nvSpPr>
          <p:cNvPr id="3" name="Titre 2"/>
          <p:cNvSpPr>
            <a:spLocks noGrp="1"/>
          </p:cNvSpPr>
          <p:nvPr>
            <p:ph type="title"/>
          </p:nvPr>
        </p:nvSpPr>
        <p:spPr/>
        <p:txBody>
          <a:bodyPr/>
          <a:lstStyle/>
          <a:p>
            <a:r>
              <a:rPr lang="en-GB" dirty="0"/>
              <a:t>National Security Assessment </a:t>
            </a:r>
            <a:endParaRPr lang="fr-FR" dirty="0"/>
          </a:p>
        </p:txBody>
      </p:sp>
    </p:spTree>
    <p:extLst>
      <p:ext uri="{BB962C8B-B14F-4D97-AF65-F5344CB8AC3E}">
        <p14:creationId xmlns:p14="http://schemas.microsoft.com/office/powerpoint/2010/main" val="1679017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0"/>
              </a:spcAft>
              <a:buNone/>
            </a:pPr>
            <a:r>
              <a:rPr lang="en-GB" sz="2400" dirty="0">
                <a:latin typeface="Calibri"/>
                <a:ea typeface="SimSun"/>
                <a:cs typeface="Calibri"/>
              </a:rPr>
              <a:t>The export control regime is implemented via the 2 following fields </a:t>
            </a:r>
            <a:r>
              <a:rPr lang="en-GB" sz="2400" dirty="0" smtClean="0">
                <a:latin typeface="Calibri"/>
                <a:ea typeface="SimSun"/>
                <a:cs typeface="Calibri"/>
              </a:rPr>
              <a:t>:</a:t>
            </a:r>
            <a:endParaRPr lang="fr-FR" sz="2400" dirty="0">
              <a:latin typeface="Calibri"/>
              <a:ea typeface="SimSun"/>
              <a:cs typeface="Times New Roman"/>
            </a:endParaRPr>
          </a:p>
          <a:p>
            <a:pPr marL="893763" lvl="0" indent="-446088" algn="just">
              <a:lnSpc>
                <a:spcPct val="115000"/>
              </a:lnSpc>
              <a:spcAft>
                <a:spcPts val="0"/>
              </a:spcAft>
              <a:buClrTx/>
              <a:buFont typeface="Wingdings"/>
              <a:buChar char=""/>
            </a:pPr>
            <a:r>
              <a:rPr lang="en-GB" dirty="0">
                <a:latin typeface="Calibri"/>
                <a:ea typeface="SimSun"/>
                <a:cs typeface="Calibri"/>
              </a:rPr>
              <a:t>The control over the exporter /operator, which will be authorized by the State </a:t>
            </a:r>
            <a:r>
              <a:rPr lang="en-GB" dirty="0" smtClean="0">
                <a:latin typeface="Calibri"/>
                <a:ea typeface="SimSun"/>
                <a:cs typeface="Calibri"/>
              </a:rPr>
              <a:t>through :</a:t>
            </a:r>
            <a:endParaRPr lang="fr-FR" dirty="0">
              <a:latin typeface="Calibri"/>
              <a:ea typeface="SimSun"/>
              <a:cs typeface="Times New Roman"/>
            </a:endParaRPr>
          </a:p>
          <a:p>
            <a:pPr marL="812800" lvl="1" indent="263525" algn="just">
              <a:lnSpc>
                <a:spcPct val="115000"/>
              </a:lnSpc>
              <a:spcAft>
                <a:spcPts val="0"/>
              </a:spcAft>
              <a:buClrTx/>
              <a:buFont typeface="Courier New"/>
              <a:buChar char="o"/>
            </a:pPr>
            <a:r>
              <a:rPr lang="en-GB" sz="1800" dirty="0">
                <a:latin typeface="Calibri"/>
                <a:ea typeface="SimSun"/>
                <a:cs typeface="Calibri"/>
              </a:rPr>
              <a:t>Monopoly or</a:t>
            </a:r>
            <a:endParaRPr lang="fr-FR" sz="1800" dirty="0">
              <a:latin typeface="Calibri"/>
              <a:ea typeface="SimSun"/>
              <a:cs typeface="Times New Roman"/>
            </a:endParaRPr>
          </a:p>
          <a:p>
            <a:pPr marL="812800" lvl="1" indent="263525" algn="just">
              <a:lnSpc>
                <a:spcPct val="115000"/>
              </a:lnSpc>
              <a:spcAft>
                <a:spcPts val="0"/>
              </a:spcAft>
              <a:buClrTx/>
              <a:buFont typeface="Courier New"/>
              <a:buChar char="o"/>
            </a:pPr>
            <a:r>
              <a:rPr lang="en-GB" sz="1800" dirty="0">
                <a:latin typeface="Calibri"/>
                <a:ea typeface="SimSun"/>
                <a:cs typeface="Calibri"/>
              </a:rPr>
              <a:t>Record </a:t>
            </a:r>
            <a:r>
              <a:rPr lang="en-GB" sz="1800" dirty="0" smtClean="0">
                <a:latin typeface="Calibri"/>
                <a:ea typeface="SimSun"/>
                <a:cs typeface="Calibri"/>
              </a:rPr>
              <a:t>filling</a:t>
            </a:r>
          </a:p>
          <a:p>
            <a:pPr marL="447675" lvl="1" indent="365125" algn="just">
              <a:lnSpc>
                <a:spcPct val="115000"/>
              </a:lnSpc>
              <a:spcAft>
                <a:spcPts val="0"/>
              </a:spcAft>
              <a:buClrTx/>
              <a:buFont typeface="Courier New"/>
              <a:buChar char="o"/>
            </a:pPr>
            <a:endParaRPr lang="fr-FR" sz="1400" dirty="0">
              <a:latin typeface="Calibri"/>
              <a:ea typeface="SimSun"/>
              <a:cs typeface="Times New Roman"/>
            </a:endParaRPr>
          </a:p>
          <a:p>
            <a:pPr marL="447675" lvl="0" indent="365125" algn="just">
              <a:lnSpc>
                <a:spcPct val="115000"/>
              </a:lnSpc>
              <a:spcAft>
                <a:spcPts val="0"/>
              </a:spcAft>
              <a:buClrTx/>
              <a:buFont typeface="Wingdings"/>
              <a:buChar char=""/>
            </a:pPr>
            <a:r>
              <a:rPr lang="en-GB" dirty="0">
                <a:latin typeface="Calibri"/>
                <a:ea typeface="SimSun"/>
                <a:cs typeface="Calibri"/>
              </a:rPr>
              <a:t>The control over the delivery of export license : </a:t>
            </a:r>
            <a:r>
              <a:rPr lang="en-GB" dirty="0" smtClean="0">
                <a:latin typeface="Calibri"/>
                <a:ea typeface="SimSun"/>
                <a:cs typeface="Calibri"/>
              </a:rPr>
              <a:t>the </a:t>
            </a:r>
            <a:r>
              <a:rPr lang="en-GB" dirty="0">
                <a:latin typeface="Calibri"/>
                <a:ea typeface="SimSun"/>
                <a:cs typeface="Calibri"/>
              </a:rPr>
              <a:t>license can </a:t>
            </a:r>
            <a:r>
              <a:rPr lang="en-GB" dirty="0" smtClean="0">
                <a:latin typeface="Calibri"/>
                <a:ea typeface="SimSun"/>
                <a:cs typeface="Calibri"/>
              </a:rPr>
              <a:t>be: </a:t>
            </a:r>
            <a:endParaRPr lang="fr-FR" dirty="0">
              <a:latin typeface="Calibri"/>
              <a:ea typeface="SimSun"/>
              <a:cs typeface="Times New Roman"/>
            </a:endParaRPr>
          </a:p>
          <a:p>
            <a:pPr marL="812800" lvl="1" indent="263525" algn="just">
              <a:lnSpc>
                <a:spcPct val="115000"/>
              </a:lnSpc>
              <a:spcAft>
                <a:spcPts val="0"/>
              </a:spcAft>
              <a:buClrTx/>
              <a:buFont typeface="Courier New"/>
              <a:buChar char="o"/>
            </a:pPr>
            <a:r>
              <a:rPr lang="en-GB" sz="1800" dirty="0">
                <a:latin typeface="Calibri"/>
                <a:ea typeface="SimSun"/>
                <a:cs typeface="Calibri"/>
              </a:rPr>
              <a:t>An individual one or</a:t>
            </a:r>
            <a:endParaRPr lang="fr-FR" sz="1800" dirty="0">
              <a:latin typeface="Calibri"/>
              <a:ea typeface="SimSun"/>
              <a:cs typeface="Times New Roman"/>
            </a:endParaRPr>
          </a:p>
          <a:p>
            <a:pPr marL="812800" lvl="1" indent="263525" algn="just">
              <a:lnSpc>
                <a:spcPct val="115000"/>
              </a:lnSpc>
              <a:spcAft>
                <a:spcPts val="0"/>
              </a:spcAft>
              <a:buClrTx/>
              <a:buFont typeface="Courier New"/>
              <a:buChar char="o"/>
            </a:pPr>
            <a:r>
              <a:rPr lang="en-GB" sz="1800" dirty="0">
                <a:latin typeface="Calibri"/>
                <a:ea typeface="SimSun"/>
                <a:cs typeface="Calibri"/>
              </a:rPr>
              <a:t>A general one.</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a:xfrm>
            <a:off x="1475657" y="116632"/>
            <a:ext cx="7291976" cy="900113"/>
          </a:xfrm>
        </p:spPr>
        <p:txBody>
          <a:bodyPr/>
          <a:lstStyle/>
          <a:p>
            <a:r>
              <a:rPr lang="en-GB" dirty="0"/>
              <a:t>Administration of export control 1/2</a:t>
            </a:r>
            <a:endParaRPr lang="fr-FR" dirty="0"/>
          </a:p>
        </p:txBody>
      </p:sp>
    </p:spTree>
    <p:extLst>
      <p:ext uri="{BB962C8B-B14F-4D97-AF65-F5344CB8AC3E}">
        <p14:creationId xmlns:p14="http://schemas.microsoft.com/office/powerpoint/2010/main" val="676011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r>
              <a:rPr lang="en-GB" dirty="0"/>
              <a:t>The elements to be taken into consideration when granting such a license are (</a:t>
            </a:r>
            <a:r>
              <a:rPr lang="en-GB" b="0" dirty="0" err="1"/>
              <a:t>cf.Art</a:t>
            </a:r>
            <a:r>
              <a:rPr lang="en-GB" b="0" dirty="0"/>
              <a:t>. 22</a:t>
            </a:r>
            <a:r>
              <a:rPr lang="en-GB" dirty="0"/>
              <a:t>) </a:t>
            </a:r>
            <a:r>
              <a:rPr lang="en-GB" dirty="0" smtClean="0"/>
              <a:t>:</a:t>
            </a:r>
          </a:p>
          <a:p>
            <a:pPr marL="0" indent="0">
              <a:buNone/>
            </a:pPr>
            <a:endParaRPr lang="fr-FR" dirty="0"/>
          </a:p>
          <a:p>
            <a:pPr marL="0" indent="0">
              <a:buNone/>
            </a:pPr>
            <a:r>
              <a:rPr lang="en-GB" dirty="0"/>
              <a:t>1. National security and development interests;</a:t>
            </a:r>
            <a:endParaRPr lang="fr-FR" dirty="0"/>
          </a:p>
          <a:p>
            <a:pPr marL="0" indent="0">
              <a:buNone/>
            </a:pPr>
            <a:r>
              <a:rPr lang="en-GB" dirty="0"/>
              <a:t>2. International obligations and commitments to foreign parties;</a:t>
            </a:r>
            <a:endParaRPr lang="fr-FR" dirty="0"/>
          </a:p>
          <a:p>
            <a:pPr marL="0" indent="0">
              <a:buNone/>
            </a:pPr>
            <a:r>
              <a:rPr lang="en-GB" dirty="0"/>
              <a:t>3. Sensitivity of items;</a:t>
            </a:r>
            <a:endParaRPr lang="fr-FR" dirty="0"/>
          </a:p>
          <a:p>
            <a:pPr marL="0" indent="0">
              <a:buNone/>
            </a:pPr>
            <a:r>
              <a:rPr lang="en-GB" dirty="0"/>
              <a:t>4. Supply in the market;</a:t>
            </a:r>
            <a:endParaRPr lang="fr-FR" dirty="0"/>
          </a:p>
          <a:p>
            <a:pPr marL="0" indent="0">
              <a:buNone/>
            </a:pPr>
            <a:r>
              <a:rPr lang="en-GB" dirty="0"/>
              <a:t>5. End users and ultimate uses;</a:t>
            </a:r>
            <a:endParaRPr lang="fr-FR" dirty="0"/>
          </a:p>
          <a:p>
            <a:pPr marL="0" indent="0">
              <a:buNone/>
            </a:pPr>
            <a:r>
              <a:rPr lang="en-GB" dirty="0"/>
              <a:t>6. Relevant internal compliance mechanisms of exporters; and</a:t>
            </a:r>
            <a:endParaRPr lang="fr-FR" dirty="0"/>
          </a:p>
          <a:p>
            <a:pPr marL="0" indent="0">
              <a:buNone/>
            </a:pPr>
            <a:r>
              <a:rPr lang="en-GB" dirty="0"/>
              <a:t>7. Other situations stipulated by laws and regulations.</a:t>
            </a:r>
            <a:endParaRPr lang="fr-FR" dirty="0"/>
          </a:p>
          <a:p>
            <a:pPr marL="0" indent="0">
              <a:buNone/>
            </a:pPr>
            <a:endParaRPr lang="fr-FR" dirty="0"/>
          </a:p>
        </p:txBody>
      </p:sp>
      <p:sp>
        <p:nvSpPr>
          <p:cNvPr id="3" name="Titre 2"/>
          <p:cNvSpPr>
            <a:spLocks noGrp="1"/>
          </p:cNvSpPr>
          <p:nvPr>
            <p:ph type="title"/>
          </p:nvPr>
        </p:nvSpPr>
        <p:spPr>
          <a:xfrm>
            <a:off x="1619673" y="116632"/>
            <a:ext cx="7147960" cy="900113"/>
          </a:xfrm>
        </p:spPr>
        <p:txBody>
          <a:bodyPr/>
          <a:lstStyle/>
          <a:p>
            <a:r>
              <a:rPr lang="en-GB" dirty="0"/>
              <a:t>Administration of export control 2/2</a:t>
            </a:r>
            <a:endParaRPr lang="fr-FR" dirty="0"/>
          </a:p>
        </p:txBody>
      </p:sp>
    </p:spTree>
    <p:extLst>
      <p:ext uri="{BB962C8B-B14F-4D97-AF65-F5344CB8AC3E}">
        <p14:creationId xmlns:p14="http://schemas.microsoft.com/office/powerpoint/2010/main" val="137917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0"/>
              </a:spcAft>
              <a:buNone/>
            </a:pPr>
            <a:r>
              <a:rPr lang="en-GB" sz="2400" dirty="0">
                <a:latin typeface="Calibri"/>
                <a:ea typeface="SimSun"/>
                <a:cs typeface="Calibri"/>
              </a:rPr>
              <a:t>The Competent Authorities may request the exporters </a:t>
            </a:r>
            <a:r>
              <a:rPr lang="en-GB" sz="2400" dirty="0" smtClean="0">
                <a:latin typeface="Calibri"/>
                <a:ea typeface="SimSun"/>
                <a:cs typeface="Calibri"/>
              </a:rPr>
              <a:t>:</a:t>
            </a:r>
          </a:p>
          <a:p>
            <a:pPr marL="0" indent="0" algn="just">
              <a:lnSpc>
                <a:spcPct val="115000"/>
              </a:lnSpc>
              <a:spcAft>
                <a:spcPts val="0"/>
              </a:spcAft>
              <a:buNone/>
            </a:pPr>
            <a:endParaRPr lang="fr-FR" sz="1800" dirty="0">
              <a:latin typeface="Calibri"/>
              <a:ea typeface="SimSun"/>
              <a:cs typeface="Times New Roman"/>
            </a:endParaRPr>
          </a:p>
          <a:p>
            <a:pPr marL="893763" lvl="0" indent="-365125" algn="just">
              <a:lnSpc>
                <a:spcPct val="115000"/>
              </a:lnSpc>
              <a:spcAft>
                <a:spcPts val="600"/>
              </a:spcAft>
              <a:buClrTx/>
              <a:buFont typeface="Wingdings"/>
              <a:buChar char=""/>
            </a:pPr>
            <a:r>
              <a:rPr lang="en-GB" dirty="0">
                <a:latin typeface="Calibri"/>
                <a:ea typeface="SimSun"/>
                <a:cs typeface="Calibri"/>
              </a:rPr>
              <a:t>Prior to the signature of export contract, to carry out examination on the end use and the end user (</a:t>
            </a:r>
            <a:r>
              <a:rPr lang="en-GB" b="0" dirty="0">
                <a:latin typeface="Calibri"/>
                <a:ea typeface="SimSun"/>
                <a:cs typeface="Calibri"/>
              </a:rPr>
              <a:t>cf. Art. 27</a:t>
            </a:r>
            <a:r>
              <a:rPr lang="en-GB" dirty="0">
                <a:latin typeface="Calibri"/>
                <a:ea typeface="SimSun"/>
                <a:cs typeface="Calibri"/>
              </a:rPr>
              <a:t>);</a:t>
            </a:r>
            <a:endParaRPr lang="fr-FR" sz="1800" dirty="0">
              <a:latin typeface="Calibri"/>
              <a:ea typeface="SimSun"/>
              <a:cs typeface="Times New Roman"/>
            </a:endParaRPr>
          </a:p>
          <a:p>
            <a:pPr marL="893763" lvl="0" indent="-365125" algn="just">
              <a:lnSpc>
                <a:spcPct val="115000"/>
              </a:lnSpc>
              <a:spcAft>
                <a:spcPts val="600"/>
              </a:spcAft>
              <a:buClrTx/>
              <a:buFont typeface="Wingdings"/>
              <a:buChar char=""/>
            </a:pPr>
            <a:r>
              <a:rPr lang="en-GB" dirty="0">
                <a:latin typeface="Calibri"/>
                <a:ea typeface="SimSun"/>
                <a:cs typeface="Calibri"/>
              </a:rPr>
              <a:t>To report immediately to Competent Authorities, as soon as the exporter discovers the change of the end use or the end-user (</a:t>
            </a:r>
            <a:r>
              <a:rPr lang="en-GB" b="0" dirty="0">
                <a:latin typeface="Calibri"/>
                <a:ea typeface="SimSun"/>
                <a:cs typeface="Calibri"/>
              </a:rPr>
              <a:t>cf. Art. 27</a:t>
            </a:r>
            <a:r>
              <a:rPr lang="en-GB" dirty="0">
                <a:latin typeface="Calibri"/>
                <a:ea typeface="SimSun"/>
                <a:cs typeface="Calibri"/>
              </a:rPr>
              <a:t>);</a:t>
            </a:r>
            <a:endParaRPr lang="fr-FR" sz="1800" dirty="0">
              <a:latin typeface="Calibri"/>
              <a:ea typeface="SimSun"/>
              <a:cs typeface="Times New Roman"/>
            </a:endParaRPr>
          </a:p>
          <a:p>
            <a:pPr marL="893763" lvl="0" indent="-365125" algn="just">
              <a:lnSpc>
                <a:spcPct val="115000"/>
              </a:lnSpc>
              <a:spcAft>
                <a:spcPts val="0"/>
              </a:spcAft>
              <a:buClrTx/>
              <a:buFont typeface="Wingdings"/>
              <a:buChar char=""/>
            </a:pPr>
            <a:r>
              <a:rPr lang="en-GB" dirty="0">
                <a:latin typeface="Calibri"/>
                <a:ea typeface="SimSun"/>
                <a:cs typeface="Calibri"/>
              </a:rPr>
              <a:t>To submit end-use certificates issued by the importers in the countries of import (</a:t>
            </a:r>
            <a:r>
              <a:rPr lang="en-GB" b="0" dirty="0">
                <a:latin typeface="Calibri"/>
                <a:ea typeface="SimSun"/>
                <a:cs typeface="Calibri"/>
              </a:rPr>
              <a:t>cf. Art. 25</a:t>
            </a:r>
            <a:r>
              <a:rPr lang="en-GB" dirty="0">
                <a:latin typeface="Calibri"/>
                <a:ea typeface="SimSun"/>
                <a:cs typeface="Calibri"/>
              </a:rPr>
              <a:t>).</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End Use Requirements 1/2</a:t>
            </a:r>
            <a:endParaRPr lang="fr-FR" dirty="0"/>
          </a:p>
        </p:txBody>
      </p:sp>
    </p:spTree>
    <p:extLst>
      <p:ext uri="{BB962C8B-B14F-4D97-AF65-F5344CB8AC3E}">
        <p14:creationId xmlns:p14="http://schemas.microsoft.com/office/powerpoint/2010/main" val="1638306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3568" y="1700808"/>
            <a:ext cx="7845425" cy="4318000"/>
          </a:xfrm>
        </p:spPr>
        <p:txBody>
          <a:bodyPr/>
          <a:lstStyle/>
          <a:p>
            <a:pPr marL="0" indent="0" algn="just">
              <a:lnSpc>
                <a:spcPct val="115000"/>
              </a:lnSpc>
              <a:spcAft>
                <a:spcPts val="0"/>
              </a:spcAft>
              <a:buNone/>
            </a:pPr>
            <a:r>
              <a:rPr lang="en-GB" sz="2400" dirty="0" smtClean="0">
                <a:latin typeface="Calibri"/>
                <a:ea typeface="SimSun"/>
                <a:cs typeface="Calibri"/>
              </a:rPr>
              <a:t>Unless approved  by the </a:t>
            </a:r>
            <a:r>
              <a:rPr lang="en-GB" sz="2400" dirty="0">
                <a:latin typeface="Calibri"/>
                <a:ea typeface="SimSun"/>
                <a:cs typeface="Calibri"/>
              </a:rPr>
              <a:t>Competent </a:t>
            </a:r>
            <a:r>
              <a:rPr lang="en-GB" sz="2400" dirty="0" smtClean="0">
                <a:latin typeface="Calibri"/>
                <a:ea typeface="SimSun"/>
                <a:cs typeface="Calibri"/>
              </a:rPr>
              <a:t>Authority,  the </a:t>
            </a:r>
            <a:r>
              <a:rPr lang="en-GB" sz="2400" dirty="0">
                <a:latin typeface="Calibri"/>
                <a:ea typeface="SimSun"/>
                <a:cs typeface="Calibri"/>
              </a:rPr>
              <a:t>importer shall </a:t>
            </a:r>
            <a:r>
              <a:rPr lang="en-GB" sz="2400" dirty="0" smtClean="0">
                <a:latin typeface="Calibri"/>
                <a:ea typeface="SimSun"/>
                <a:cs typeface="Calibri"/>
              </a:rPr>
              <a:t>undertake :</a:t>
            </a:r>
          </a:p>
          <a:p>
            <a:pPr marL="0" indent="0" algn="just">
              <a:lnSpc>
                <a:spcPct val="115000"/>
              </a:lnSpc>
              <a:spcAft>
                <a:spcPts val="0"/>
              </a:spcAft>
              <a:buNone/>
            </a:pPr>
            <a:endParaRPr lang="fr-FR" sz="1000" dirty="0">
              <a:latin typeface="Calibri"/>
              <a:ea typeface="SimSun"/>
              <a:cs typeface="Times New Roman"/>
            </a:endParaRPr>
          </a:p>
          <a:p>
            <a:pPr marL="890588" lvl="0" indent="-361950" algn="just">
              <a:lnSpc>
                <a:spcPct val="115000"/>
              </a:lnSpc>
              <a:spcAft>
                <a:spcPts val="0"/>
              </a:spcAft>
              <a:buClrTx/>
              <a:buFont typeface="Wingdings"/>
              <a:buChar char=""/>
            </a:pPr>
            <a:r>
              <a:rPr lang="en-GB" dirty="0">
                <a:latin typeface="Calibri"/>
                <a:ea typeface="SimSun"/>
                <a:cs typeface="Calibri"/>
              </a:rPr>
              <a:t>Not to alter the end use of the imported items;</a:t>
            </a:r>
            <a:endParaRPr lang="fr-FR" sz="1800" dirty="0">
              <a:latin typeface="Calibri"/>
              <a:ea typeface="SimSun"/>
              <a:cs typeface="Times New Roman"/>
            </a:endParaRPr>
          </a:p>
          <a:p>
            <a:pPr marL="890588" lvl="0" indent="-361950" algn="just">
              <a:lnSpc>
                <a:spcPct val="115000"/>
              </a:lnSpc>
              <a:spcAft>
                <a:spcPts val="0"/>
              </a:spcAft>
              <a:buClrTx/>
              <a:buFont typeface="Wingdings"/>
              <a:buChar char=""/>
            </a:pPr>
            <a:r>
              <a:rPr lang="en-GB" dirty="0">
                <a:latin typeface="Calibri"/>
                <a:ea typeface="SimSun"/>
                <a:cs typeface="Calibri"/>
              </a:rPr>
              <a:t>Not to transfer the imported items to any third parties other than the end-users.</a:t>
            </a:r>
            <a:endParaRPr lang="fr-FR" sz="1800" dirty="0">
              <a:latin typeface="Calibri"/>
              <a:ea typeface="SimSun"/>
              <a:cs typeface="Times New Roman"/>
            </a:endParaRPr>
          </a:p>
          <a:p>
            <a:pPr marL="0" indent="0" algn="just">
              <a:lnSpc>
                <a:spcPct val="115000"/>
              </a:lnSpc>
              <a:spcAft>
                <a:spcPts val="0"/>
              </a:spcAft>
              <a:buNone/>
            </a:pPr>
            <a:r>
              <a:rPr lang="en-GB" dirty="0">
                <a:latin typeface="Calibri"/>
                <a:ea typeface="SimSun"/>
                <a:cs typeface="Calibri"/>
              </a:rPr>
              <a:t> </a:t>
            </a:r>
            <a:endParaRPr lang="fr-FR" sz="1800" dirty="0">
              <a:latin typeface="Calibri"/>
              <a:ea typeface="SimSun"/>
              <a:cs typeface="Times New Roman"/>
            </a:endParaRPr>
          </a:p>
          <a:p>
            <a:pPr marL="0" indent="0" algn="just">
              <a:lnSpc>
                <a:spcPct val="115000"/>
              </a:lnSpc>
              <a:spcAft>
                <a:spcPts val="0"/>
              </a:spcAft>
              <a:buNone/>
            </a:pPr>
            <a:r>
              <a:rPr lang="en-GB" sz="2400" dirty="0">
                <a:latin typeface="Calibri"/>
                <a:ea typeface="SimSun"/>
                <a:cs typeface="Calibri"/>
              </a:rPr>
              <a:t>The Competent Authorities are empowered to conduct on-site verifications on the end-users and end uses (</a:t>
            </a:r>
            <a:r>
              <a:rPr lang="en-GB" sz="2400" b="0" dirty="0">
                <a:latin typeface="Calibri"/>
                <a:ea typeface="SimSun"/>
                <a:cs typeface="Calibri"/>
              </a:rPr>
              <a:t>cf. Art. 28</a:t>
            </a:r>
            <a:r>
              <a:rPr lang="en-GB" sz="2400" dirty="0">
                <a:latin typeface="Calibri"/>
                <a:ea typeface="SimSun"/>
                <a:cs typeface="Calibri"/>
              </a:rPr>
              <a:t>).</a:t>
            </a:r>
            <a:endParaRPr lang="fr-FR" sz="2400" dirty="0">
              <a:latin typeface="Calibri"/>
              <a:ea typeface="SimSun"/>
              <a:cs typeface="Times New Roman"/>
            </a:endParaRPr>
          </a:p>
          <a:p>
            <a:pPr marL="0" indent="0" algn="just">
              <a:lnSpc>
                <a:spcPct val="115000"/>
              </a:lnSpc>
              <a:spcAft>
                <a:spcPts val="0"/>
              </a:spcAft>
              <a:buNone/>
            </a:pPr>
            <a:endParaRPr lang="fr-FR" sz="1800" dirty="0">
              <a:latin typeface="Calibri"/>
              <a:ea typeface="SimSun"/>
              <a:cs typeface="Times New Roman"/>
            </a:endParaRPr>
          </a:p>
          <a:p>
            <a:pPr marL="0" indent="0" algn="just">
              <a:lnSpc>
                <a:spcPct val="115000"/>
              </a:lnSpc>
              <a:spcAft>
                <a:spcPts val="0"/>
              </a:spcAft>
              <a:buNone/>
            </a:pPr>
            <a:r>
              <a:rPr lang="en-GB" dirty="0">
                <a:latin typeface="Calibri"/>
                <a:ea typeface="SimSun"/>
                <a:cs typeface="Calibri"/>
              </a:rPr>
              <a:t>How will they inspect </a:t>
            </a:r>
            <a:r>
              <a:rPr lang="en-GB" dirty="0" smtClean="0">
                <a:latin typeface="Calibri"/>
                <a:ea typeface="SimSun"/>
                <a:cs typeface="Calibri"/>
              </a:rPr>
              <a:t>oversea </a:t>
            </a:r>
            <a:r>
              <a:rPr lang="en-GB" dirty="0">
                <a:latin typeface="Calibri"/>
                <a:ea typeface="SimSun"/>
                <a:cs typeface="Calibri"/>
              </a:rPr>
              <a:t>end-users?</a:t>
            </a:r>
            <a:endParaRPr lang="fr-FR"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End Use Requirements 2/2</a:t>
            </a:r>
            <a:endParaRPr lang="fr-FR" dirty="0"/>
          </a:p>
        </p:txBody>
      </p:sp>
    </p:spTree>
    <p:extLst>
      <p:ext uri="{BB962C8B-B14F-4D97-AF65-F5344CB8AC3E}">
        <p14:creationId xmlns:p14="http://schemas.microsoft.com/office/powerpoint/2010/main" val="499534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0"/>
              </a:spcAft>
              <a:buNone/>
            </a:pPr>
            <a:r>
              <a:rPr lang="en-GB" sz="2400" dirty="0">
                <a:latin typeface="Calibri"/>
                <a:ea typeface="SimSun"/>
                <a:cs typeface="Calibri"/>
              </a:rPr>
              <a:t>They are empowered by the export control </a:t>
            </a:r>
            <a:r>
              <a:rPr lang="en-GB" sz="2400" dirty="0" smtClean="0">
                <a:latin typeface="Calibri"/>
                <a:ea typeface="SimSun"/>
                <a:cs typeface="Calibri"/>
              </a:rPr>
              <a:t>law to </a:t>
            </a:r>
            <a:r>
              <a:rPr lang="en-GB" sz="2400" dirty="0">
                <a:latin typeface="Calibri"/>
                <a:ea typeface="SimSun"/>
                <a:cs typeface="Calibri"/>
              </a:rPr>
              <a:t>(</a:t>
            </a:r>
            <a:r>
              <a:rPr lang="en-GB" sz="2400" b="0" dirty="0">
                <a:latin typeface="Calibri"/>
                <a:ea typeface="SimSun"/>
                <a:cs typeface="Calibri"/>
              </a:rPr>
              <a:t>cf. Art. 46</a:t>
            </a:r>
            <a:r>
              <a:rPr lang="en-GB" sz="2400" dirty="0" smtClean="0">
                <a:latin typeface="Calibri"/>
                <a:ea typeface="SimSun"/>
                <a:cs typeface="Calibri"/>
              </a:rPr>
              <a:t>): </a:t>
            </a:r>
            <a:endParaRPr lang="fr-FR" sz="2400" dirty="0">
              <a:latin typeface="Calibri"/>
              <a:ea typeface="SimSun"/>
              <a:cs typeface="Times New Roman"/>
            </a:endParaRPr>
          </a:p>
          <a:p>
            <a:pPr marL="893763" lvl="0" indent="-354013" algn="just">
              <a:lnSpc>
                <a:spcPct val="115000"/>
              </a:lnSpc>
              <a:spcAft>
                <a:spcPts val="600"/>
              </a:spcAft>
              <a:buClrTx/>
              <a:buFont typeface="Wingdings"/>
              <a:buChar char=""/>
            </a:pPr>
            <a:r>
              <a:rPr lang="en-GB" dirty="0">
                <a:latin typeface="Calibri"/>
                <a:ea typeface="SimSun"/>
                <a:cs typeface="Calibri"/>
              </a:rPr>
              <a:t>E</a:t>
            </a:r>
            <a:r>
              <a:rPr lang="en-GB" dirty="0" smtClean="0">
                <a:latin typeface="Calibri"/>
                <a:ea typeface="SimSun"/>
                <a:cs typeface="Calibri"/>
              </a:rPr>
              <a:t>nter </a:t>
            </a:r>
            <a:r>
              <a:rPr lang="en-GB" dirty="0">
                <a:latin typeface="Calibri"/>
                <a:ea typeface="SimSun"/>
                <a:cs typeface="Calibri"/>
              </a:rPr>
              <a:t>the business premises of the parties under investigation;</a:t>
            </a:r>
            <a:endParaRPr lang="fr-FR" sz="1800" dirty="0">
              <a:latin typeface="Calibri"/>
              <a:ea typeface="SimSun"/>
              <a:cs typeface="Times New Roman"/>
            </a:endParaRPr>
          </a:p>
          <a:p>
            <a:pPr marL="893763" lvl="0" indent="-354013" algn="just">
              <a:lnSpc>
                <a:spcPct val="115000"/>
              </a:lnSpc>
              <a:spcAft>
                <a:spcPts val="600"/>
              </a:spcAft>
              <a:buClrTx/>
              <a:buFont typeface="Wingdings"/>
              <a:buChar char=""/>
            </a:pPr>
            <a:r>
              <a:rPr lang="en-GB" dirty="0">
                <a:latin typeface="Calibri"/>
                <a:ea typeface="SimSun"/>
                <a:cs typeface="Calibri"/>
              </a:rPr>
              <a:t>Conduct interviews with concerned parties;</a:t>
            </a:r>
            <a:endParaRPr lang="fr-FR" sz="1800" dirty="0">
              <a:latin typeface="Calibri"/>
              <a:ea typeface="SimSun"/>
              <a:cs typeface="Times New Roman"/>
            </a:endParaRPr>
          </a:p>
          <a:p>
            <a:pPr marL="893763" lvl="0" indent="-354013" algn="just">
              <a:lnSpc>
                <a:spcPct val="115000"/>
              </a:lnSpc>
              <a:spcAft>
                <a:spcPts val="600"/>
              </a:spcAft>
              <a:buClrTx/>
              <a:buFont typeface="Wingdings"/>
              <a:buChar char=""/>
            </a:pPr>
            <a:r>
              <a:rPr lang="en-GB" dirty="0">
                <a:latin typeface="Calibri"/>
                <a:ea typeface="SimSun"/>
                <a:cs typeface="Calibri"/>
              </a:rPr>
              <a:t>Have access to the documents and make copy of them;</a:t>
            </a:r>
            <a:endParaRPr lang="fr-FR" sz="1800" dirty="0">
              <a:latin typeface="Calibri"/>
              <a:ea typeface="SimSun"/>
              <a:cs typeface="Times New Roman"/>
            </a:endParaRPr>
          </a:p>
          <a:p>
            <a:pPr marL="893763" lvl="0" indent="-354013" algn="just">
              <a:lnSpc>
                <a:spcPct val="115000"/>
              </a:lnSpc>
              <a:spcAft>
                <a:spcPts val="600"/>
              </a:spcAft>
              <a:buClrTx/>
              <a:buFont typeface="Wingdings"/>
              <a:buChar char=""/>
            </a:pPr>
            <a:r>
              <a:rPr lang="en-GB" dirty="0">
                <a:latin typeface="Calibri"/>
                <a:ea typeface="SimSun"/>
                <a:cs typeface="Calibri"/>
              </a:rPr>
              <a:t>Check the transport means used for the export;</a:t>
            </a:r>
            <a:endParaRPr lang="fr-FR" sz="1800" dirty="0">
              <a:latin typeface="Calibri"/>
              <a:ea typeface="SimSun"/>
              <a:cs typeface="Times New Roman"/>
            </a:endParaRPr>
          </a:p>
          <a:p>
            <a:pPr marL="893763" lvl="0" indent="-354013" algn="just">
              <a:lnSpc>
                <a:spcPct val="115000"/>
              </a:lnSpc>
              <a:spcAft>
                <a:spcPts val="0"/>
              </a:spcAft>
              <a:buClrTx/>
              <a:buFont typeface="Wingdings"/>
              <a:buChar char=""/>
            </a:pPr>
            <a:r>
              <a:rPr lang="en-GB" dirty="0">
                <a:latin typeface="Calibri"/>
                <a:ea typeface="SimSun"/>
                <a:cs typeface="Calibri"/>
              </a:rPr>
              <a:t>Subject to written approval of the chief of Competent Authorities, </a:t>
            </a:r>
            <a:endParaRPr lang="fr-FR" sz="1800" dirty="0">
              <a:latin typeface="Calibri"/>
              <a:ea typeface="SimSun"/>
              <a:cs typeface="Times New Roman"/>
            </a:endParaRPr>
          </a:p>
          <a:p>
            <a:pPr marL="1066800" lvl="1" indent="273050" algn="just">
              <a:lnSpc>
                <a:spcPct val="115000"/>
              </a:lnSpc>
              <a:spcAft>
                <a:spcPts val="0"/>
              </a:spcAft>
              <a:buFont typeface="Courier New"/>
              <a:buChar char="o"/>
            </a:pPr>
            <a:r>
              <a:rPr lang="en-GB" sz="1800" dirty="0">
                <a:latin typeface="Calibri"/>
                <a:ea typeface="SimSun"/>
                <a:cs typeface="Calibri"/>
              </a:rPr>
              <a:t>seize items and</a:t>
            </a:r>
            <a:endParaRPr lang="fr-FR" sz="1800" dirty="0">
              <a:latin typeface="Calibri"/>
              <a:ea typeface="SimSun"/>
              <a:cs typeface="Times New Roman"/>
            </a:endParaRPr>
          </a:p>
          <a:p>
            <a:pPr marL="1066800" lvl="1" indent="273050" algn="just">
              <a:lnSpc>
                <a:spcPct val="115000"/>
              </a:lnSpc>
              <a:spcAft>
                <a:spcPts val="0"/>
              </a:spcAft>
              <a:buFont typeface="Courier New"/>
              <a:buChar char="o"/>
            </a:pPr>
            <a:r>
              <a:rPr lang="en-GB" sz="1800" dirty="0">
                <a:latin typeface="Calibri"/>
                <a:ea typeface="SimSun"/>
                <a:cs typeface="Calibri"/>
              </a:rPr>
              <a:t>Investigate and freeze the concerned parties bank account.</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a:xfrm>
            <a:off x="611560" y="116632"/>
            <a:ext cx="8156073" cy="900113"/>
          </a:xfrm>
        </p:spPr>
        <p:txBody>
          <a:bodyPr/>
          <a:lstStyle/>
          <a:p>
            <a:r>
              <a:rPr lang="en-GB" dirty="0"/>
              <a:t>Competent Authorities’ Enforcement Power</a:t>
            </a:r>
            <a:endParaRPr lang="fr-FR" dirty="0"/>
          </a:p>
        </p:txBody>
      </p:sp>
    </p:spTree>
    <p:extLst>
      <p:ext uri="{BB962C8B-B14F-4D97-AF65-F5344CB8AC3E}">
        <p14:creationId xmlns:p14="http://schemas.microsoft.com/office/powerpoint/2010/main" val="2338633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1556792"/>
            <a:ext cx="7992888" cy="4536504"/>
          </a:xfrm>
        </p:spPr>
        <p:txBody>
          <a:bodyPr/>
          <a:lstStyle/>
          <a:p>
            <a:pPr marL="0" indent="0" algn="just">
              <a:lnSpc>
                <a:spcPct val="115000"/>
              </a:lnSpc>
              <a:spcAft>
                <a:spcPts val="0"/>
              </a:spcAft>
              <a:buNone/>
            </a:pPr>
            <a:r>
              <a:rPr lang="en-GB" sz="2400" dirty="0">
                <a:latin typeface="Calibri"/>
                <a:ea typeface="SimSun"/>
                <a:cs typeface="Calibri"/>
              </a:rPr>
              <a:t>The main penalties are as follows </a:t>
            </a:r>
            <a:r>
              <a:rPr lang="en-GB" sz="2400" dirty="0" smtClean="0">
                <a:latin typeface="Calibri"/>
                <a:ea typeface="SimSun"/>
                <a:cs typeface="Calibri"/>
              </a:rPr>
              <a:t>:</a:t>
            </a:r>
            <a:endParaRPr lang="fr-FR" sz="1800" dirty="0">
              <a:latin typeface="Calibri"/>
              <a:ea typeface="SimSun"/>
              <a:cs typeface="Times New Roman"/>
            </a:endParaRPr>
          </a:p>
          <a:p>
            <a:pPr marL="519113" lvl="0" indent="476250" algn="just">
              <a:lnSpc>
                <a:spcPct val="115000"/>
              </a:lnSpc>
              <a:spcAft>
                <a:spcPts val="0"/>
              </a:spcAft>
              <a:buClrTx/>
              <a:buFont typeface="Wingdings"/>
              <a:buChar char=""/>
            </a:pPr>
            <a:r>
              <a:rPr lang="en-GB" dirty="0">
                <a:latin typeface="Calibri"/>
                <a:ea typeface="SimSun"/>
                <a:cs typeface="Calibri"/>
              </a:rPr>
              <a:t>Export without export license</a:t>
            </a:r>
            <a:endParaRPr lang="fr-FR" dirty="0">
              <a:latin typeface="Calibri"/>
              <a:ea typeface="SimSun"/>
              <a:cs typeface="Times New Roman"/>
            </a:endParaRPr>
          </a:p>
          <a:p>
            <a:pPr marL="1149350" lvl="1" indent="192088" algn="just">
              <a:lnSpc>
                <a:spcPct val="115000"/>
              </a:lnSpc>
              <a:spcAft>
                <a:spcPts val="0"/>
              </a:spcAft>
              <a:buClrTx/>
              <a:buFont typeface="Courier New"/>
              <a:buChar char="o"/>
            </a:pPr>
            <a:r>
              <a:rPr lang="en-GB" dirty="0">
                <a:latin typeface="Calibri"/>
                <a:ea typeface="SimSun"/>
                <a:cs typeface="Calibri"/>
              </a:rPr>
              <a:t>Warning from Competent Authorities and </a:t>
            </a:r>
            <a:endParaRPr lang="fr-FR" dirty="0">
              <a:latin typeface="Calibri"/>
              <a:ea typeface="SimSun"/>
              <a:cs typeface="Times New Roman"/>
            </a:endParaRPr>
          </a:p>
          <a:p>
            <a:pPr marL="1149350" lvl="1" indent="192088" algn="just">
              <a:lnSpc>
                <a:spcPct val="115000"/>
              </a:lnSpc>
              <a:spcAft>
                <a:spcPts val="0"/>
              </a:spcAft>
              <a:buClrTx/>
              <a:buFont typeface="Courier New"/>
              <a:buChar char="o"/>
            </a:pPr>
            <a:r>
              <a:rPr lang="en-GB" dirty="0">
                <a:latin typeface="Calibri"/>
                <a:ea typeface="SimSun"/>
                <a:cs typeface="Calibri"/>
              </a:rPr>
              <a:t>penalty &lt; 10 times the illegal gain</a:t>
            </a:r>
            <a:endParaRPr lang="fr-FR" dirty="0">
              <a:latin typeface="Calibri"/>
              <a:ea typeface="SimSun"/>
              <a:cs typeface="Times New Roman"/>
            </a:endParaRPr>
          </a:p>
          <a:p>
            <a:pPr marL="1149350" lvl="1" indent="192088" algn="just">
              <a:lnSpc>
                <a:spcPct val="115000"/>
              </a:lnSpc>
              <a:spcAft>
                <a:spcPts val="0"/>
              </a:spcAft>
              <a:buClrTx/>
              <a:buFont typeface="Courier New"/>
              <a:buChar char="o"/>
            </a:pPr>
            <a:r>
              <a:rPr lang="en-GB" dirty="0">
                <a:latin typeface="Calibri"/>
                <a:ea typeface="SimSun"/>
                <a:cs typeface="Calibri"/>
              </a:rPr>
              <a:t>confiscation of any illegal gains derived from such activity</a:t>
            </a:r>
            <a:endParaRPr lang="fr-FR" dirty="0">
              <a:latin typeface="Calibri"/>
              <a:ea typeface="SimSun"/>
              <a:cs typeface="Times New Roman"/>
            </a:endParaRPr>
          </a:p>
          <a:p>
            <a:pPr marL="1149350" lvl="1" indent="192088" algn="just">
              <a:lnSpc>
                <a:spcPct val="115000"/>
              </a:lnSpc>
              <a:spcAft>
                <a:spcPts val="0"/>
              </a:spcAft>
              <a:buClrTx/>
              <a:buFont typeface="Courier New"/>
              <a:buChar char="o"/>
            </a:pPr>
            <a:r>
              <a:rPr lang="en-GB" dirty="0">
                <a:latin typeface="Calibri"/>
                <a:ea typeface="SimSun"/>
                <a:cs typeface="Calibri"/>
              </a:rPr>
              <a:t>person in charge and other person directly held liable may also be given a warning and fined from 100 000 to 300 000 RMB</a:t>
            </a:r>
            <a:r>
              <a:rPr lang="en-GB" dirty="0" smtClean="0">
                <a:latin typeface="Calibri"/>
                <a:ea typeface="SimSun"/>
                <a:cs typeface="Calibri"/>
              </a:rPr>
              <a:t>;</a:t>
            </a:r>
          </a:p>
          <a:p>
            <a:pPr marL="1149350" lvl="1" indent="192088" algn="just">
              <a:lnSpc>
                <a:spcPct val="115000"/>
              </a:lnSpc>
              <a:spcAft>
                <a:spcPts val="0"/>
              </a:spcAft>
              <a:buClrTx/>
              <a:buFont typeface="Courier New"/>
              <a:buChar char="o"/>
            </a:pPr>
            <a:endParaRPr lang="fr-FR" sz="1400" dirty="0">
              <a:latin typeface="Calibri"/>
              <a:ea typeface="SimSun"/>
              <a:cs typeface="Times New Roman"/>
            </a:endParaRPr>
          </a:p>
          <a:p>
            <a:pPr marL="519113" lvl="0" indent="476250" algn="just">
              <a:lnSpc>
                <a:spcPct val="115000"/>
              </a:lnSpc>
              <a:spcAft>
                <a:spcPts val="0"/>
              </a:spcAft>
              <a:buClrTx/>
              <a:buFont typeface="Wingdings"/>
              <a:buChar char=""/>
            </a:pPr>
            <a:r>
              <a:rPr lang="en-GB" dirty="0">
                <a:latin typeface="Calibri"/>
                <a:ea typeface="SimSun"/>
                <a:cs typeface="Calibri"/>
              </a:rPr>
              <a:t>Fraudulent acquisition or trading of an export license</a:t>
            </a:r>
            <a:endParaRPr lang="fr-FR" dirty="0">
              <a:latin typeface="Calibri"/>
              <a:ea typeface="SimSun"/>
              <a:cs typeface="Times New Roman"/>
            </a:endParaRPr>
          </a:p>
          <a:p>
            <a:pPr marL="1158875" lvl="1" indent="182563" algn="just">
              <a:lnSpc>
                <a:spcPct val="115000"/>
              </a:lnSpc>
              <a:spcAft>
                <a:spcPts val="0"/>
              </a:spcAft>
              <a:buClrTx/>
              <a:buFont typeface="Courier New"/>
              <a:buChar char="o"/>
            </a:pPr>
            <a:r>
              <a:rPr lang="en-GB" dirty="0">
                <a:latin typeface="Calibri"/>
                <a:ea typeface="SimSun"/>
                <a:cs typeface="Calibri"/>
              </a:rPr>
              <a:t>In addition to the above-mentioned penalties, </a:t>
            </a:r>
            <a:endParaRPr lang="fr-FR" dirty="0">
              <a:latin typeface="Calibri"/>
              <a:ea typeface="SimSun"/>
              <a:cs typeface="Times New Roman"/>
            </a:endParaRPr>
          </a:p>
          <a:p>
            <a:pPr marL="1158875" lvl="1" indent="182563" algn="just">
              <a:lnSpc>
                <a:spcPct val="115000"/>
              </a:lnSpc>
              <a:spcAft>
                <a:spcPts val="0"/>
              </a:spcAft>
              <a:buClrTx/>
              <a:buFont typeface="Courier New"/>
              <a:buChar char="o"/>
            </a:pPr>
            <a:r>
              <a:rPr lang="en-GB" dirty="0">
                <a:latin typeface="Calibri"/>
                <a:ea typeface="SimSun"/>
                <a:cs typeface="Calibri"/>
              </a:rPr>
              <a:t>The Competent Authorities may withdraw the export license.</a:t>
            </a:r>
            <a:endParaRPr lang="fr-FR" dirty="0">
              <a:latin typeface="Calibri"/>
              <a:ea typeface="SimSun"/>
              <a:cs typeface="Times New Roman"/>
            </a:endParaRPr>
          </a:p>
          <a:p>
            <a:pPr marL="893763" indent="-354013" algn="just">
              <a:lnSpc>
                <a:spcPct val="115000"/>
              </a:lnSpc>
              <a:spcAft>
                <a:spcPts val="0"/>
              </a:spcAft>
              <a:buClrTx/>
              <a:buFont typeface="Wingdings" panose="05000000000000000000" pitchFamily="2" charset="2"/>
              <a:buChar char="Ø"/>
            </a:pPr>
            <a:r>
              <a:rPr lang="fr-FR" sz="1800" dirty="0" smtClean="0">
                <a:latin typeface="Calibri"/>
                <a:ea typeface="SimSun"/>
                <a:cs typeface="Times New Roman"/>
              </a:rPr>
              <a:t>	</a:t>
            </a:r>
            <a:r>
              <a:rPr lang="en-GB" dirty="0" smtClean="0">
                <a:latin typeface="Calibri"/>
                <a:ea typeface="SimSun"/>
                <a:cs typeface="Times New Roman"/>
              </a:rPr>
              <a:t>Criminal</a:t>
            </a:r>
            <a:r>
              <a:rPr lang="fr-FR" dirty="0" smtClean="0">
                <a:latin typeface="Calibri"/>
                <a:ea typeface="SimSun"/>
                <a:cs typeface="Times New Roman"/>
              </a:rPr>
              <a:t> </a:t>
            </a:r>
            <a:r>
              <a:rPr lang="fr-FR" dirty="0" err="1" smtClean="0">
                <a:latin typeface="Calibri"/>
                <a:ea typeface="SimSun"/>
                <a:cs typeface="Times New Roman"/>
              </a:rPr>
              <a:t>Liability</a:t>
            </a:r>
            <a:r>
              <a:rPr lang="fr-FR" dirty="0" smtClean="0">
                <a:latin typeface="Calibri"/>
                <a:ea typeface="SimSun"/>
                <a:cs typeface="Times New Roman"/>
              </a:rPr>
              <a:t> : </a:t>
            </a:r>
            <a:r>
              <a:rPr lang="fr-FR" dirty="0" err="1" smtClean="0">
                <a:latin typeface="Calibri"/>
                <a:ea typeface="SimSun"/>
                <a:cs typeface="Times New Roman"/>
              </a:rPr>
              <a:t>where</a:t>
            </a:r>
            <a:r>
              <a:rPr lang="fr-FR" dirty="0" smtClean="0">
                <a:latin typeface="Calibri"/>
                <a:ea typeface="SimSun"/>
                <a:cs typeface="Times New Roman"/>
              </a:rPr>
              <a:t> the violation of the </a:t>
            </a:r>
            <a:r>
              <a:rPr lang="fr-FR" dirty="0" err="1" smtClean="0">
                <a:latin typeface="Calibri"/>
                <a:ea typeface="SimSun"/>
                <a:cs typeface="Times New Roman"/>
              </a:rPr>
              <a:t>law</a:t>
            </a:r>
            <a:r>
              <a:rPr lang="fr-FR" dirty="0" smtClean="0">
                <a:latin typeface="Calibri"/>
                <a:ea typeface="SimSun"/>
                <a:cs typeface="Times New Roman"/>
              </a:rPr>
              <a:t> constitues a crime</a:t>
            </a:r>
          </a:p>
          <a:p>
            <a:pPr marL="0" indent="0">
              <a:buNone/>
            </a:pPr>
            <a:endParaRPr lang="fr-FR" dirty="0"/>
          </a:p>
        </p:txBody>
      </p:sp>
      <p:sp>
        <p:nvSpPr>
          <p:cNvPr id="3" name="Titre 2"/>
          <p:cNvSpPr>
            <a:spLocks noGrp="1"/>
          </p:cNvSpPr>
          <p:nvPr>
            <p:ph type="title"/>
          </p:nvPr>
        </p:nvSpPr>
        <p:spPr/>
        <p:txBody>
          <a:bodyPr/>
          <a:lstStyle/>
          <a:p>
            <a:r>
              <a:rPr lang="en-GB" dirty="0"/>
              <a:t>Penalties</a:t>
            </a:r>
            <a:endParaRPr lang="fr-FR" dirty="0"/>
          </a:p>
        </p:txBody>
      </p:sp>
    </p:spTree>
    <p:extLst>
      <p:ext uri="{BB962C8B-B14F-4D97-AF65-F5344CB8AC3E}">
        <p14:creationId xmlns:p14="http://schemas.microsoft.com/office/powerpoint/2010/main" val="1192779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268760"/>
            <a:ext cx="8424936" cy="4968552"/>
          </a:xfrm>
        </p:spPr>
        <p:txBody>
          <a:bodyPr/>
          <a:lstStyle/>
          <a:p>
            <a:pPr marL="0" indent="0" algn="just">
              <a:lnSpc>
                <a:spcPct val="115000"/>
              </a:lnSpc>
              <a:spcAft>
                <a:spcPts val="0"/>
              </a:spcAft>
              <a:buNone/>
            </a:pPr>
            <a:r>
              <a:rPr lang="en-GB" sz="2400" dirty="0">
                <a:latin typeface="Calibri"/>
                <a:ea typeface="SimSun"/>
                <a:cs typeface="Calibri"/>
              </a:rPr>
              <a:t>The Draft Law </a:t>
            </a:r>
            <a:r>
              <a:rPr lang="en-GB" sz="2400" dirty="0" smtClean="0">
                <a:latin typeface="Calibri"/>
                <a:ea typeface="SimSun"/>
                <a:cs typeface="Calibri"/>
              </a:rPr>
              <a:t>encourages </a:t>
            </a:r>
            <a:r>
              <a:rPr lang="en-GB" sz="2400" dirty="0">
                <a:latin typeface="Calibri"/>
                <a:ea typeface="SimSun"/>
                <a:cs typeface="Calibri"/>
              </a:rPr>
              <a:t>the companies to establish</a:t>
            </a:r>
            <a:r>
              <a:rPr lang="en-GB" sz="2400" dirty="0" smtClean="0">
                <a:latin typeface="Calibri"/>
                <a:ea typeface="SimSun"/>
                <a:cs typeface="Calibri"/>
              </a:rPr>
              <a:t>:</a:t>
            </a:r>
            <a:endParaRPr lang="fr-FR" sz="2400" dirty="0">
              <a:latin typeface="Calibri"/>
              <a:ea typeface="SimSun"/>
              <a:cs typeface="Times New Roman"/>
            </a:endParaRPr>
          </a:p>
          <a:p>
            <a:pPr marL="801688" lvl="0" indent="-261938" algn="just">
              <a:lnSpc>
                <a:spcPct val="115000"/>
              </a:lnSpc>
              <a:spcAft>
                <a:spcPts val="0"/>
              </a:spcAft>
              <a:buClrTx/>
              <a:buFont typeface="Wingdings"/>
              <a:buChar char=""/>
            </a:pPr>
            <a:r>
              <a:rPr lang="en-GB" dirty="0">
                <a:latin typeface="Calibri"/>
                <a:ea typeface="SimSun"/>
                <a:cs typeface="Calibri"/>
              </a:rPr>
              <a:t>their internal compliance mechanism (</a:t>
            </a:r>
            <a:r>
              <a:rPr lang="en-GB" b="0" dirty="0">
                <a:latin typeface="Calibri"/>
                <a:ea typeface="SimSun"/>
                <a:cs typeface="Calibri"/>
              </a:rPr>
              <a:t>cf. Art. 36</a:t>
            </a:r>
            <a:r>
              <a:rPr lang="en-GB" dirty="0">
                <a:latin typeface="Calibri"/>
                <a:ea typeface="SimSun"/>
                <a:cs typeface="Calibri"/>
              </a:rPr>
              <a:t>) and</a:t>
            </a:r>
            <a:endParaRPr lang="fr-FR" dirty="0">
              <a:latin typeface="Calibri"/>
              <a:ea typeface="SimSun"/>
              <a:cs typeface="Calibri"/>
            </a:endParaRPr>
          </a:p>
          <a:p>
            <a:pPr marL="801688" lvl="0" indent="-261938" algn="just">
              <a:lnSpc>
                <a:spcPct val="115000"/>
              </a:lnSpc>
              <a:spcAft>
                <a:spcPts val="0"/>
              </a:spcAft>
              <a:buClrTx/>
              <a:buFont typeface="Wingdings"/>
              <a:buChar char=""/>
            </a:pPr>
            <a:r>
              <a:rPr lang="en-GB" dirty="0">
                <a:latin typeface="Calibri"/>
                <a:ea typeface="SimSun"/>
                <a:cs typeface="Calibri"/>
              </a:rPr>
              <a:t>join relevant chambers of </a:t>
            </a:r>
            <a:r>
              <a:rPr lang="en-GB" dirty="0" smtClean="0">
                <a:latin typeface="Calibri"/>
                <a:ea typeface="SimSun"/>
                <a:cs typeface="Calibri"/>
              </a:rPr>
              <a:t>commerce/associations/ </a:t>
            </a:r>
            <a:r>
              <a:rPr lang="en-GB" dirty="0">
                <a:latin typeface="Calibri"/>
                <a:ea typeface="SimSun"/>
                <a:cs typeface="Calibri"/>
              </a:rPr>
              <a:t>other industry self-discipline organizations which shall provide services concerning export control (</a:t>
            </a:r>
            <a:r>
              <a:rPr lang="en-GB" b="0" dirty="0">
                <a:latin typeface="Calibri"/>
                <a:ea typeface="SimSun"/>
                <a:cs typeface="Calibri"/>
              </a:rPr>
              <a:t>cf</a:t>
            </a:r>
            <a:r>
              <a:rPr lang="en-GB" b="0" dirty="0" smtClean="0">
                <a:latin typeface="Calibri"/>
                <a:ea typeface="SimSun"/>
                <a:cs typeface="Calibri"/>
              </a:rPr>
              <a:t>. Art</a:t>
            </a:r>
            <a:r>
              <a:rPr lang="en-GB" b="0" dirty="0">
                <a:latin typeface="Calibri"/>
                <a:ea typeface="SimSun"/>
                <a:cs typeface="Calibri"/>
              </a:rPr>
              <a:t>. </a:t>
            </a:r>
            <a:r>
              <a:rPr lang="en-GB" b="0" dirty="0" smtClean="0">
                <a:latin typeface="Calibri"/>
                <a:ea typeface="SimSun"/>
                <a:cs typeface="Calibri"/>
              </a:rPr>
              <a:t>63</a:t>
            </a:r>
            <a:r>
              <a:rPr lang="en-GB" dirty="0" smtClean="0">
                <a:latin typeface="Calibri"/>
                <a:ea typeface="SimSun"/>
                <a:cs typeface="Calibri"/>
              </a:rPr>
              <a:t>)</a:t>
            </a:r>
            <a:endParaRPr lang="fr-FR" sz="1600" dirty="0" smtClean="0">
              <a:latin typeface="Calibri"/>
              <a:ea typeface="SimSun"/>
              <a:cs typeface="Times New Roman"/>
            </a:endParaRPr>
          </a:p>
          <a:p>
            <a:pPr marL="525463" indent="287338" algn="just">
              <a:lnSpc>
                <a:spcPct val="115000"/>
              </a:lnSpc>
              <a:spcAft>
                <a:spcPts val="0"/>
              </a:spcAft>
              <a:buClrTx/>
              <a:buNone/>
            </a:pPr>
            <a:endParaRPr lang="fr-FR" sz="1600" dirty="0" smtClean="0">
              <a:latin typeface="Calibri"/>
              <a:ea typeface="SimSun"/>
              <a:cs typeface="Times New Roman"/>
            </a:endParaRPr>
          </a:p>
          <a:p>
            <a:pPr marL="0" indent="0" algn="just">
              <a:lnSpc>
                <a:spcPct val="115000"/>
              </a:lnSpc>
              <a:spcAft>
                <a:spcPts val="0"/>
              </a:spcAft>
              <a:buClrTx/>
              <a:buNone/>
            </a:pPr>
            <a:r>
              <a:rPr lang="en-GB" sz="2400" dirty="0" smtClean="0">
                <a:latin typeface="Calibri"/>
                <a:ea typeface="SimSun"/>
                <a:cs typeface="Calibri"/>
              </a:rPr>
              <a:t>The Draft Law has also set up :</a:t>
            </a:r>
          </a:p>
          <a:p>
            <a:pPr marL="0" indent="0" algn="just">
              <a:lnSpc>
                <a:spcPct val="115000"/>
              </a:lnSpc>
              <a:spcAft>
                <a:spcPts val="0"/>
              </a:spcAft>
              <a:buClrTx/>
              <a:buNone/>
            </a:pPr>
            <a:endParaRPr lang="fr-FR" sz="800" dirty="0" smtClean="0">
              <a:latin typeface="Calibri"/>
              <a:ea typeface="SimSun"/>
              <a:cs typeface="Times New Roman"/>
            </a:endParaRPr>
          </a:p>
          <a:p>
            <a:pPr marL="525463" lvl="0" indent="287338" algn="just">
              <a:lnSpc>
                <a:spcPct val="115000"/>
              </a:lnSpc>
              <a:spcAft>
                <a:spcPts val="0"/>
              </a:spcAft>
              <a:buClrTx/>
              <a:buFont typeface="Wingdings"/>
              <a:buChar char=""/>
            </a:pPr>
            <a:r>
              <a:rPr lang="en-GB" dirty="0" smtClean="0">
                <a:latin typeface="Calibri"/>
                <a:ea typeface="SimSun"/>
                <a:cs typeface="Calibri"/>
              </a:rPr>
              <a:t>an </a:t>
            </a:r>
            <a:r>
              <a:rPr lang="en-GB" dirty="0">
                <a:latin typeface="Calibri"/>
                <a:ea typeface="SimSun"/>
                <a:cs typeface="Calibri"/>
              </a:rPr>
              <a:t>expert consulting system (</a:t>
            </a:r>
            <a:r>
              <a:rPr lang="en-GB" b="0" dirty="0">
                <a:latin typeface="Calibri"/>
                <a:ea typeface="SimSun"/>
                <a:cs typeface="Calibri"/>
              </a:rPr>
              <a:t>cf. Art. 7</a:t>
            </a:r>
            <a:r>
              <a:rPr lang="en-GB" dirty="0">
                <a:latin typeface="Calibri"/>
                <a:ea typeface="SimSun"/>
                <a:cs typeface="Calibri"/>
              </a:rPr>
              <a:t>):</a:t>
            </a:r>
            <a:endParaRPr lang="fr-FR" sz="16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an administrative guidance system (</a:t>
            </a:r>
            <a:r>
              <a:rPr lang="en-GB" b="0" dirty="0">
                <a:latin typeface="Calibri"/>
                <a:ea typeface="SimSun"/>
                <a:cs typeface="Calibri"/>
              </a:rPr>
              <a:t>cf.Art.19</a:t>
            </a:r>
            <a:r>
              <a:rPr lang="en-GB" dirty="0">
                <a:latin typeface="Calibri"/>
                <a:ea typeface="SimSun"/>
                <a:cs typeface="Calibri"/>
              </a:rPr>
              <a:t>), </a:t>
            </a:r>
            <a:endParaRPr lang="fr-FR" sz="16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a country risk assessment system (</a:t>
            </a:r>
            <a:r>
              <a:rPr lang="en-GB" b="0" dirty="0">
                <a:latin typeface="Calibri"/>
                <a:ea typeface="SimSun"/>
                <a:cs typeface="Calibri"/>
              </a:rPr>
              <a:t>cf. Art.17</a:t>
            </a:r>
            <a:r>
              <a:rPr lang="en-GB" dirty="0">
                <a:latin typeface="Calibri"/>
                <a:ea typeface="SimSun"/>
                <a:cs typeface="Calibri"/>
              </a:rPr>
              <a:t>) </a:t>
            </a:r>
            <a:r>
              <a:rPr lang="en-GB" dirty="0" smtClean="0">
                <a:latin typeface="Calibri"/>
                <a:ea typeface="SimSun"/>
                <a:cs typeface="Calibri"/>
              </a:rPr>
              <a:t>,</a:t>
            </a:r>
          </a:p>
          <a:p>
            <a:pPr marL="801688" lvl="0" indent="-261938">
              <a:lnSpc>
                <a:spcPct val="115000"/>
              </a:lnSpc>
              <a:spcAft>
                <a:spcPts val="0"/>
              </a:spcAft>
              <a:buClrTx/>
              <a:buFont typeface="Wingdings"/>
              <a:buChar char=""/>
            </a:pPr>
            <a:r>
              <a:rPr lang="en-GB" dirty="0" smtClean="0">
                <a:latin typeface="Calibri"/>
                <a:ea typeface="SimSun"/>
                <a:cs typeface="Calibri"/>
              </a:rPr>
              <a:t>a consulting service provided by the Competent Authorities (</a:t>
            </a:r>
            <a:r>
              <a:rPr lang="en-GB" b="0" dirty="0" smtClean="0">
                <a:latin typeface="Calibri"/>
                <a:ea typeface="SimSun"/>
                <a:cs typeface="Calibri"/>
              </a:rPr>
              <a:t>cf.Art.24</a:t>
            </a:r>
            <a:r>
              <a:rPr lang="en-GB" dirty="0" smtClean="0">
                <a:latin typeface="Calibri"/>
                <a:ea typeface="SimSun"/>
                <a:cs typeface="Calibri"/>
              </a:rPr>
              <a:t>)</a:t>
            </a:r>
          </a:p>
          <a:p>
            <a:pPr marL="525463" lvl="0" indent="287338" algn="just">
              <a:lnSpc>
                <a:spcPct val="115000"/>
              </a:lnSpc>
              <a:spcAft>
                <a:spcPts val="0"/>
              </a:spcAft>
              <a:buClrTx/>
              <a:buFont typeface="Wingdings"/>
              <a:buChar char=""/>
            </a:pPr>
            <a:endParaRPr lang="fr-FR" dirty="0">
              <a:latin typeface="Calibri"/>
              <a:ea typeface="SimSun"/>
              <a:cs typeface="Times New Roman"/>
            </a:endParaRPr>
          </a:p>
          <a:p>
            <a:pPr marL="0" indent="0">
              <a:buNone/>
            </a:pPr>
            <a:endParaRPr lang="fr-FR" dirty="0" smtClean="0"/>
          </a:p>
        </p:txBody>
      </p:sp>
      <p:sp>
        <p:nvSpPr>
          <p:cNvPr id="3" name="Titre 2"/>
          <p:cNvSpPr>
            <a:spLocks noGrp="1"/>
          </p:cNvSpPr>
          <p:nvPr>
            <p:ph type="title"/>
          </p:nvPr>
        </p:nvSpPr>
        <p:spPr>
          <a:xfrm>
            <a:off x="395537" y="116632"/>
            <a:ext cx="8372096" cy="900113"/>
          </a:xfrm>
        </p:spPr>
        <p:txBody>
          <a:bodyPr/>
          <a:lstStyle/>
          <a:p>
            <a:r>
              <a:rPr lang="en-GB" dirty="0"/>
              <a:t>Encouraging companies to be compliant with the export control regime</a:t>
            </a:r>
            <a:endParaRPr lang="fr-FR" dirty="0"/>
          </a:p>
        </p:txBody>
      </p:sp>
    </p:spTree>
    <p:extLst>
      <p:ext uri="{BB962C8B-B14F-4D97-AF65-F5344CB8AC3E}">
        <p14:creationId xmlns:p14="http://schemas.microsoft.com/office/powerpoint/2010/main" val="315638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74675" y="1268760"/>
            <a:ext cx="7845425" cy="4896544"/>
          </a:xfrm>
        </p:spPr>
        <p:txBody>
          <a:bodyPr/>
          <a:lstStyle/>
          <a:p>
            <a:pPr marL="0" indent="0">
              <a:lnSpc>
                <a:spcPct val="115000"/>
              </a:lnSpc>
              <a:spcAft>
                <a:spcPts val="1000"/>
              </a:spcAft>
              <a:buNone/>
            </a:pPr>
            <a:r>
              <a:rPr lang="en-GB" dirty="0">
                <a:latin typeface="Calibri"/>
                <a:ea typeface="SimSun"/>
                <a:cs typeface="Calibri"/>
              </a:rPr>
              <a:t>I</a:t>
            </a:r>
            <a:r>
              <a:rPr lang="en-GB" dirty="0" smtClean="0">
                <a:latin typeface="Calibri"/>
                <a:ea typeface="SimSun"/>
                <a:cs typeface="Calibri"/>
              </a:rPr>
              <a:t>t </a:t>
            </a:r>
            <a:r>
              <a:rPr lang="en-GB" dirty="0">
                <a:latin typeface="Calibri"/>
                <a:ea typeface="SimSun"/>
                <a:cs typeface="Calibri"/>
              </a:rPr>
              <a:t>will be the first </a:t>
            </a:r>
            <a:r>
              <a:rPr lang="en-GB" u="sng" dirty="0">
                <a:latin typeface="Calibri"/>
                <a:ea typeface="SimSun"/>
                <a:cs typeface="Calibri"/>
              </a:rPr>
              <a:t>national</a:t>
            </a:r>
            <a:r>
              <a:rPr lang="en-GB" dirty="0">
                <a:latin typeface="Calibri"/>
                <a:ea typeface="SimSun"/>
                <a:cs typeface="Calibri"/>
              </a:rPr>
              <a:t> export control law.</a:t>
            </a:r>
            <a:endParaRPr lang="fr-FR" sz="1800" dirty="0">
              <a:latin typeface="Calibri"/>
              <a:ea typeface="SimSun"/>
              <a:cs typeface="Times New Roman"/>
            </a:endParaRPr>
          </a:p>
          <a:p>
            <a:pPr marL="0" indent="0">
              <a:lnSpc>
                <a:spcPct val="115000"/>
              </a:lnSpc>
              <a:spcAft>
                <a:spcPts val="1000"/>
              </a:spcAft>
              <a:buNone/>
            </a:pPr>
            <a:r>
              <a:rPr lang="en-GB" dirty="0" smtClean="0">
                <a:latin typeface="Calibri"/>
                <a:ea typeface="SimSun"/>
                <a:cs typeface="Calibri"/>
              </a:rPr>
              <a:t>Its implementation rules </a:t>
            </a:r>
            <a:r>
              <a:rPr lang="en-GB" dirty="0">
                <a:latin typeface="Calibri"/>
                <a:ea typeface="SimSun"/>
                <a:cs typeface="Calibri"/>
              </a:rPr>
              <a:t>and new </a:t>
            </a:r>
            <a:r>
              <a:rPr lang="en-GB" dirty="0" smtClean="0">
                <a:latin typeface="Calibri"/>
                <a:ea typeface="SimSun"/>
                <a:cs typeface="Calibri"/>
              </a:rPr>
              <a:t>Controlling List/Guideline </a:t>
            </a:r>
            <a:r>
              <a:rPr lang="en-GB" dirty="0">
                <a:latin typeface="Calibri"/>
                <a:ea typeface="SimSun"/>
                <a:cs typeface="Calibri"/>
              </a:rPr>
              <a:t>are needed to harmonize </a:t>
            </a:r>
            <a:r>
              <a:rPr lang="en-GB" dirty="0" smtClean="0">
                <a:latin typeface="Calibri"/>
                <a:ea typeface="SimSun"/>
                <a:cs typeface="Calibri"/>
              </a:rPr>
              <a:t>current numerous </a:t>
            </a:r>
            <a:r>
              <a:rPr lang="en-GB" dirty="0">
                <a:latin typeface="Calibri"/>
                <a:ea typeface="SimSun"/>
                <a:cs typeface="Calibri"/>
              </a:rPr>
              <a:t>regulations and measures.</a:t>
            </a:r>
            <a:endParaRPr lang="fr-FR" sz="1800" dirty="0">
              <a:latin typeface="Calibri"/>
              <a:ea typeface="SimSun"/>
              <a:cs typeface="Times New Roman"/>
            </a:endParaRPr>
          </a:p>
          <a:p>
            <a:pPr marL="0" indent="0" algn="just">
              <a:lnSpc>
                <a:spcPct val="115000"/>
              </a:lnSpc>
              <a:spcAft>
                <a:spcPts val="0"/>
              </a:spcAft>
              <a:buNone/>
            </a:pPr>
            <a:r>
              <a:rPr lang="en-GB" dirty="0">
                <a:latin typeface="Calibri"/>
                <a:ea typeface="SimSun"/>
                <a:cs typeface="Calibri"/>
              </a:rPr>
              <a:t>Taking into account of:</a:t>
            </a:r>
            <a:endParaRPr lang="fr-FR" sz="1800" dirty="0">
              <a:latin typeface="Calibri"/>
              <a:ea typeface="SimSun"/>
              <a:cs typeface="Times New Roman"/>
            </a:endParaRPr>
          </a:p>
          <a:p>
            <a:pPr marL="0" indent="0" algn="just">
              <a:lnSpc>
                <a:spcPct val="115000"/>
              </a:lnSpc>
              <a:spcAft>
                <a:spcPts val="0"/>
              </a:spcAft>
              <a:buNone/>
            </a:pPr>
            <a:endParaRPr lang="fr-FR" sz="800" dirty="0">
              <a:latin typeface="Calibri"/>
              <a:ea typeface="SimSun"/>
              <a:cs typeface="Times New Roman"/>
            </a:endParaRPr>
          </a:p>
          <a:p>
            <a:pPr marL="708025" lvl="0" indent="-261938" algn="just">
              <a:lnSpc>
                <a:spcPct val="115000"/>
              </a:lnSpc>
              <a:spcAft>
                <a:spcPts val="0"/>
              </a:spcAft>
              <a:buClrTx/>
              <a:buFont typeface="Wingdings"/>
              <a:buChar char=""/>
            </a:pPr>
            <a:r>
              <a:rPr lang="en-GB" dirty="0">
                <a:latin typeface="Calibri"/>
                <a:ea typeface="SimSun"/>
                <a:cs typeface="Calibri"/>
              </a:rPr>
              <a:t>Its extensive scope of applicability </a:t>
            </a:r>
            <a:r>
              <a:rPr lang="en-GB" dirty="0" smtClean="0">
                <a:latin typeface="Calibri"/>
                <a:ea typeface="SimSun"/>
                <a:cs typeface="Calibri"/>
              </a:rPr>
              <a:t>;</a:t>
            </a:r>
            <a:endParaRPr lang="fr-FR" sz="1800" dirty="0">
              <a:latin typeface="Calibri"/>
              <a:ea typeface="SimSun"/>
              <a:cs typeface="Times New Roman"/>
            </a:endParaRPr>
          </a:p>
          <a:p>
            <a:pPr marL="708025" lvl="0" indent="-261938" algn="just">
              <a:lnSpc>
                <a:spcPct val="115000"/>
              </a:lnSpc>
              <a:spcAft>
                <a:spcPts val="0"/>
              </a:spcAft>
              <a:buClrTx/>
              <a:buFont typeface="Wingdings"/>
              <a:buChar char=""/>
            </a:pPr>
            <a:r>
              <a:rPr lang="en-GB" dirty="0">
                <a:latin typeface="Calibri"/>
                <a:ea typeface="SimSun"/>
                <a:cs typeface="Calibri"/>
              </a:rPr>
              <a:t>Its new measures;</a:t>
            </a:r>
            <a:endParaRPr lang="fr-FR" sz="1800" dirty="0">
              <a:latin typeface="Calibri"/>
              <a:ea typeface="SimSun"/>
              <a:cs typeface="Times New Roman"/>
            </a:endParaRPr>
          </a:p>
          <a:p>
            <a:pPr marL="708025" lvl="0" indent="-261938" algn="just">
              <a:lnSpc>
                <a:spcPct val="115000"/>
              </a:lnSpc>
              <a:spcAft>
                <a:spcPts val="0"/>
              </a:spcAft>
              <a:buClrTx/>
              <a:buFont typeface="Wingdings"/>
              <a:buChar char=""/>
            </a:pPr>
            <a:r>
              <a:rPr lang="en-GB" dirty="0">
                <a:latin typeface="Calibri"/>
                <a:ea typeface="SimSun"/>
                <a:cs typeface="Calibri"/>
              </a:rPr>
              <a:t>The broad empower given to the Competent Authorities for the enforcement of this law</a:t>
            </a:r>
            <a:r>
              <a:rPr lang="en-GB" dirty="0" smtClean="0">
                <a:latin typeface="Calibri"/>
                <a:ea typeface="SimSun"/>
                <a:cs typeface="Calibri"/>
              </a:rPr>
              <a:t>.</a:t>
            </a:r>
          </a:p>
          <a:p>
            <a:pPr marL="446087" lvl="0" indent="0" algn="just">
              <a:lnSpc>
                <a:spcPct val="115000"/>
              </a:lnSpc>
              <a:spcAft>
                <a:spcPts val="0"/>
              </a:spcAft>
              <a:buClrTx/>
              <a:buNone/>
            </a:pPr>
            <a:endParaRPr lang="fr-FR" sz="1800" dirty="0">
              <a:latin typeface="Calibri"/>
              <a:ea typeface="SimSun"/>
              <a:cs typeface="Times New Roman"/>
            </a:endParaRPr>
          </a:p>
          <a:p>
            <a:pPr marL="0" indent="0">
              <a:lnSpc>
                <a:spcPct val="115000"/>
              </a:lnSpc>
              <a:spcAft>
                <a:spcPts val="1000"/>
              </a:spcAft>
              <a:buNone/>
            </a:pPr>
            <a:r>
              <a:rPr lang="en-GB" dirty="0" smtClean="0">
                <a:latin typeface="Calibri"/>
                <a:ea typeface="SimSun"/>
                <a:cs typeface="Calibri"/>
              </a:rPr>
              <a:t>We </a:t>
            </a:r>
            <a:r>
              <a:rPr lang="en-GB" dirty="0">
                <a:latin typeface="Calibri"/>
                <a:ea typeface="SimSun"/>
                <a:cs typeface="Calibri"/>
              </a:rPr>
              <a:t>need to be vigilant to the evolution of this Draft Law so as to better measure its impact on our business. </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Conclusion</a:t>
            </a:r>
            <a:endParaRPr lang="fr-FR" dirty="0"/>
          </a:p>
        </p:txBody>
      </p:sp>
    </p:spTree>
    <p:extLst>
      <p:ext uri="{BB962C8B-B14F-4D97-AF65-F5344CB8AC3E}">
        <p14:creationId xmlns:p14="http://schemas.microsoft.com/office/powerpoint/2010/main" val="248918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p:txBody>
          <a:bodyPr/>
          <a:lstStyle/>
          <a:p>
            <a:endParaRPr lang="en-GB" dirty="0" smtClean="0"/>
          </a:p>
          <a:p>
            <a:endParaRPr lang="en-GB" dirty="0"/>
          </a:p>
          <a:p>
            <a:pPr marL="0" indent="0" algn="just">
              <a:buNone/>
            </a:pPr>
            <a:r>
              <a:rPr lang="en-GB" dirty="0" smtClean="0"/>
              <a:t>MOFCOM </a:t>
            </a:r>
            <a:r>
              <a:rPr lang="en-GB" dirty="0"/>
              <a:t>(The Ministry of Commerce of the PRC)  released for public comments a draft of the Export Control </a:t>
            </a:r>
            <a:r>
              <a:rPr lang="en-GB" dirty="0" smtClean="0"/>
              <a:t>Law on 16/06/2017.</a:t>
            </a:r>
          </a:p>
          <a:p>
            <a:pPr marL="0" indent="0" algn="just">
              <a:buNone/>
            </a:pPr>
            <a:endParaRPr lang="fr-FR" dirty="0"/>
          </a:p>
          <a:p>
            <a:pPr marL="0" indent="0" algn="just">
              <a:buNone/>
            </a:pPr>
            <a:r>
              <a:rPr lang="en-GB" dirty="0"/>
              <a:t>A first reading by the National People’s Congress is expected in </a:t>
            </a:r>
            <a:r>
              <a:rPr lang="en-GB" dirty="0" smtClean="0"/>
              <a:t>2018</a:t>
            </a:r>
          </a:p>
          <a:p>
            <a:pPr marL="0" indent="0" algn="just">
              <a:buNone/>
            </a:pPr>
            <a:endParaRPr lang="fr-FR" dirty="0"/>
          </a:p>
          <a:p>
            <a:pPr marL="0" indent="0" algn="just">
              <a:buNone/>
            </a:pPr>
            <a:r>
              <a:rPr lang="en-GB" dirty="0"/>
              <a:t>No information on the effectiveness date.</a:t>
            </a:r>
            <a:endParaRPr lang="fr-FR" dirty="0"/>
          </a:p>
          <a:p>
            <a:pPr marL="0" indent="0" eaLnBrk="1" hangingPunct="1">
              <a:buNone/>
            </a:pPr>
            <a:endParaRPr lang="fr-FR" altLang="fr-FR" dirty="0" smtClean="0"/>
          </a:p>
        </p:txBody>
      </p:sp>
      <p:sp>
        <p:nvSpPr>
          <p:cNvPr id="10" name="Rectangle 2"/>
          <p:cNvSpPr>
            <a:spLocks noGrp="1" noChangeArrowheads="1"/>
          </p:cNvSpPr>
          <p:nvPr>
            <p:ph type="title"/>
          </p:nvPr>
        </p:nvSpPr>
        <p:spPr>
          <a:xfrm>
            <a:off x="3023394" y="116632"/>
            <a:ext cx="5757863" cy="900113"/>
          </a:xfrm>
        </p:spPr>
        <p:txBody>
          <a:bodyPr/>
          <a:lstStyle/>
          <a:p>
            <a:r>
              <a:rPr lang="en-GB" dirty="0"/>
              <a:t>Introduction</a:t>
            </a:r>
            <a:endParaRPr lang="fr-FR" altLang="fr-FR" dirty="0" smtClean="0">
              <a:solidFill>
                <a:srgbClr val="09357A"/>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1000"/>
              </a:spcAft>
              <a:buNone/>
            </a:pPr>
            <a:endParaRPr lang="en-GB" dirty="0" smtClean="0">
              <a:latin typeface="Calibri"/>
              <a:ea typeface="SimSun"/>
              <a:cs typeface="Calibri"/>
            </a:endParaRPr>
          </a:p>
          <a:p>
            <a:pPr marL="0" indent="0" algn="just">
              <a:lnSpc>
                <a:spcPct val="115000"/>
              </a:lnSpc>
              <a:spcAft>
                <a:spcPts val="1000"/>
              </a:spcAft>
              <a:buNone/>
            </a:pPr>
            <a:r>
              <a:rPr lang="en-GB" dirty="0" smtClean="0">
                <a:latin typeface="Calibri"/>
                <a:ea typeface="SimSun"/>
                <a:cs typeface="Calibri"/>
              </a:rPr>
              <a:t>Since </a:t>
            </a:r>
            <a:r>
              <a:rPr lang="en-GB" dirty="0">
                <a:latin typeface="Calibri"/>
                <a:ea typeface="SimSun"/>
                <a:cs typeface="Calibri"/>
              </a:rPr>
              <a:t>early 1990s, China has promulgated numerous regulations and measures in the field of export control. </a:t>
            </a:r>
            <a:endParaRPr lang="fr-FR" sz="1800" dirty="0">
              <a:latin typeface="Calibri"/>
              <a:ea typeface="SimSun"/>
              <a:cs typeface="Times New Roman"/>
            </a:endParaRPr>
          </a:p>
          <a:p>
            <a:pPr marL="0" indent="0" algn="just">
              <a:lnSpc>
                <a:spcPct val="115000"/>
              </a:lnSpc>
              <a:spcAft>
                <a:spcPts val="1000"/>
              </a:spcAft>
              <a:buNone/>
            </a:pPr>
            <a:r>
              <a:rPr lang="en-GB" dirty="0">
                <a:latin typeface="Calibri"/>
                <a:ea typeface="SimSun"/>
                <a:cs typeface="Calibri"/>
              </a:rPr>
              <a:t>Why China needs to promulgate a national law now?</a:t>
            </a:r>
            <a:endParaRPr lang="fr-FR" sz="1800" dirty="0">
              <a:latin typeface="Calibri"/>
              <a:ea typeface="SimSun"/>
              <a:cs typeface="Times New Roman"/>
            </a:endParaRPr>
          </a:p>
          <a:p>
            <a:pPr marL="890588" lvl="0" indent="-260350" algn="just">
              <a:lnSpc>
                <a:spcPct val="115000"/>
              </a:lnSpc>
              <a:spcAft>
                <a:spcPts val="0"/>
              </a:spcAft>
              <a:buClrTx/>
              <a:buFont typeface="Wingdings"/>
              <a:buChar char=""/>
            </a:pPr>
            <a:r>
              <a:rPr lang="en-GB" dirty="0">
                <a:latin typeface="Calibri"/>
                <a:ea typeface="SimSun"/>
                <a:cs typeface="Calibri"/>
              </a:rPr>
              <a:t>To have a law of national law level ;</a:t>
            </a:r>
            <a:endParaRPr lang="fr-FR" sz="1800" dirty="0">
              <a:latin typeface="Calibri"/>
              <a:ea typeface="SimSun"/>
              <a:cs typeface="Times New Roman"/>
            </a:endParaRPr>
          </a:p>
          <a:p>
            <a:pPr marL="890588" lvl="0" indent="-260350" algn="just">
              <a:lnSpc>
                <a:spcPct val="115000"/>
              </a:lnSpc>
              <a:spcAft>
                <a:spcPts val="0"/>
              </a:spcAft>
              <a:buClrTx/>
              <a:buFont typeface="Wingdings"/>
              <a:buChar char=""/>
            </a:pPr>
            <a:r>
              <a:rPr lang="en-GB" dirty="0">
                <a:latin typeface="Calibri"/>
                <a:ea typeface="SimSun"/>
                <a:cs typeface="Calibri"/>
              </a:rPr>
              <a:t>To have the image of a powerful and responsible big country and in the meanwhile to get closer to the international export control regimes ;</a:t>
            </a:r>
            <a:endParaRPr lang="fr-FR" sz="1800" dirty="0">
              <a:latin typeface="Calibri"/>
              <a:ea typeface="SimSun"/>
              <a:cs typeface="Times New Roman"/>
            </a:endParaRPr>
          </a:p>
          <a:p>
            <a:pPr marL="890588" lvl="0" indent="-260350" algn="just">
              <a:lnSpc>
                <a:spcPct val="115000"/>
              </a:lnSpc>
              <a:spcAft>
                <a:spcPts val="1000"/>
              </a:spcAft>
              <a:buClrTx/>
              <a:buFont typeface="Wingdings"/>
              <a:buChar char=""/>
            </a:pPr>
            <a:r>
              <a:rPr lang="en-GB" dirty="0">
                <a:latin typeface="Calibri"/>
                <a:ea typeface="SimSun"/>
                <a:cs typeface="Calibri"/>
              </a:rPr>
              <a:t>To establish a unified export control system to protect China’s national security.</a:t>
            </a:r>
            <a:endParaRPr lang="fr-FR" sz="1800" dirty="0">
              <a:latin typeface="Calibri"/>
              <a:ea typeface="SimSun"/>
              <a:cs typeface="Times New Roman"/>
            </a:endParaRPr>
          </a:p>
          <a:p>
            <a:endParaRPr lang="fr-FR" dirty="0"/>
          </a:p>
        </p:txBody>
      </p:sp>
      <p:sp>
        <p:nvSpPr>
          <p:cNvPr id="3" name="Titre 2"/>
          <p:cNvSpPr>
            <a:spLocks noGrp="1"/>
          </p:cNvSpPr>
          <p:nvPr>
            <p:ph type="title"/>
          </p:nvPr>
        </p:nvSpPr>
        <p:spPr/>
        <p:txBody>
          <a:bodyPr/>
          <a:lstStyle/>
          <a:p>
            <a:r>
              <a:rPr lang="en-GB" dirty="0"/>
              <a:t>Purpose</a:t>
            </a:r>
            <a:endParaRPr lang="fr-FR" dirty="0"/>
          </a:p>
        </p:txBody>
      </p:sp>
    </p:spTree>
    <p:extLst>
      <p:ext uri="{BB962C8B-B14F-4D97-AF65-F5344CB8AC3E}">
        <p14:creationId xmlns:p14="http://schemas.microsoft.com/office/powerpoint/2010/main" val="158743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lgn="just">
              <a:lnSpc>
                <a:spcPct val="115000"/>
              </a:lnSpc>
              <a:spcAft>
                <a:spcPts val="0"/>
              </a:spcAft>
              <a:buClrTx/>
              <a:buSzPct val="100000"/>
              <a:buFont typeface="+mj-lt"/>
              <a:buAutoNum type="alphaUcPeriod"/>
            </a:pPr>
            <a:r>
              <a:rPr lang="en-GB" u="sng" dirty="0">
                <a:latin typeface="Calibri"/>
                <a:ea typeface="SimSun"/>
                <a:cs typeface="Calibri"/>
              </a:rPr>
              <a:t>According to the nature of items </a:t>
            </a:r>
            <a:r>
              <a:rPr lang="en-GB" u="sng" dirty="0" smtClean="0">
                <a:latin typeface="Calibri"/>
                <a:ea typeface="SimSun"/>
                <a:cs typeface="Calibri"/>
              </a:rPr>
              <a:t>:</a:t>
            </a:r>
          </a:p>
          <a:p>
            <a:pPr marL="0" lvl="0" indent="0" algn="just">
              <a:lnSpc>
                <a:spcPct val="115000"/>
              </a:lnSpc>
              <a:spcAft>
                <a:spcPts val="0"/>
              </a:spcAft>
              <a:buClrTx/>
              <a:buSzPct val="100000"/>
              <a:buNone/>
            </a:pPr>
            <a:endParaRPr lang="fr-FR" sz="1800" dirty="0">
              <a:latin typeface="Calibri"/>
              <a:ea typeface="SimSun"/>
              <a:cs typeface="Times New Roman"/>
            </a:endParaRPr>
          </a:p>
          <a:p>
            <a:pPr marL="742950" lvl="1" indent="-285750" algn="just">
              <a:lnSpc>
                <a:spcPct val="115000"/>
              </a:lnSpc>
              <a:spcAft>
                <a:spcPts val="0"/>
              </a:spcAft>
              <a:buClrTx/>
              <a:buSzPct val="95000"/>
              <a:buFont typeface="+mj-lt"/>
              <a:buAutoNum type="alphaLcPeriod"/>
            </a:pPr>
            <a:r>
              <a:rPr lang="en-GB" sz="2000" dirty="0">
                <a:latin typeface="Calibri"/>
                <a:ea typeface="SimSun"/>
                <a:cs typeface="Calibri"/>
              </a:rPr>
              <a:t>Dual-use items (both in the field of  civil use and military use) ;</a:t>
            </a:r>
            <a:endParaRPr lang="fr-FR" sz="2000" dirty="0">
              <a:latin typeface="Calibri"/>
              <a:ea typeface="SimSun"/>
              <a:cs typeface="Times New Roman"/>
            </a:endParaRPr>
          </a:p>
          <a:p>
            <a:pPr marL="742950" lvl="1" indent="-285750" algn="just">
              <a:lnSpc>
                <a:spcPct val="115000"/>
              </a:lnSpc>
              <a:spcAft>
                <a:spcPts val="0"/>
              </a:spcAft>
              <a:buClrTx/>
              <a:buSzPct val="95000"/>
              <a:buFont typeface="+mj-lt"/>
              <a:buAutoNum type="alphaLcPeriod"/>
            </a:pPr>
            <a:r>
              <a:rPr lang="en-GB" sz="2000" dirty="0">
                <a:latin typeface="Calibri"/>
                <a:ea typeface="SimSun"/>
                <a:cs typeface="Calibri"/>
              </a:rPr>
              <a:t>Military items</a:t>
            </a:r>
            <a:endParaRPr lang="fr-FR" sz="2000" dirty="0">
              <a:latin typeface="Calibri"/>
              <a:ea typeface="SimSun"/>
              <a:cs typeface="Times New Roman"/>
            </a:endParaRPr>
          </a:p>
          <a:p>
            <a:pPr marL="742950" lvl="1" indent="-285750" algn="just">
              <a:lnSpc>
                <a:spcPct val="115000"/>
              </a:lnSpc>
              <a:spcAft>
                <a:spcPts val="0"/>
              </a:spcAft>
              <a:buClrTx/>
              <a:buSzPct val="95000"/>
              <a:buFont typeface="+mj-lt"/>
              <a:buAutoNum type="alphaLcPeriod"/>
            </a:pPr>
            <a:r>
              <a:rPr lang="en-GB" sz="2000" dirty="0">
                <a:latin typeface="Calibri"/>
                <a:ea typeface="SimSun"/>
                <a:cs typeface="Calibri"/>
              </a:rPr>
              <a:t>Nuclear items</a:t>
            </a:r>
            <a:endParaRPr lang="fr-FR" sz="2000" dirty="0">
              <a:latin typeface="Calibri"/>
              <a:ea typeface="SimSun"/>
              <a:cs typeface="Times New Roman"/>
            </a:endParaRPr>
          </a:p>
          <a:p>
            <a:pPr marL="742950" lvl="1" indent="-285750" algn="just">
              <a:lnSpc>
                <a:spcPct val="115000"/>
              </a:lnSpc>
              <a:spcAft>
                <a:spcPts val="0"/>
              </a:spcAft>
              <a:buClrTx/>
              <a:buSzPct val="95000"/>
              <a:buFont typeface="+mj-lt"/>
              <a:buAutoNum type="alphaLcPeriod"/>
            </a:pPr>
            <a:r>
              <a:rPr lang="en-GB" sz="2000" dirty="0">
                <a:latin typeface="Calibri"/>
                <a:ea typeface="SimSun"/>
                <a:cs typeface="Calibri"/>
              </a:rPr>
              <a:t>Other items involving national security</a:t>
            </a:r>
            <a:endParaRPr lang="fr-FR" sz="2000" dirty="0">
              <a:latin typeface="Calibri"/>
              <a:ea typeface="SimSun"/>
              <a:cs typeface="Times New Roman"/>
            </a:endParaRPr>
          </a:p>
          <a:p>
            <a:pPr algn="just">
              <a:lnSpc>
                <a:spcPct val="115000"/>
              </a:lnSpc>
              <a:spcAft>
                <a:spcPts val="1000"/>
              </a:spcAft>
            </a:pPr>
            <a:endParaRPr lang="fr-FR" sz="1800" dirty="0">
              <a:latin typeface="Calibri"/>
              <a:ea typeface="SimSun"/>
              <a:cs typeface="Times New Roman"/>
            </a:endParaRPr>
          </a:p>
          <a:p>
            <a:pPr marL="0" indent="0" algn="just">
              <a:lnSpc>
                <a:spcPct val="115000"/>
              </a:lnSpc>
              <a:spcAft>
                <a:spcPts val="1000"/>
              </a:spcAft>
              <a:buNone/>
            </a:pPr>
            <a:r>
              <a:rPr lang="en-GB" u="sng" dirty="0">
                <a:latin typeface="Calibri"/>
                <a:ea typeface="SimSun"/>
                <a:cs typeface="Calibri"/>
              </a:rPr>
              <a:t>Under all these above mentioned 4 categories, it involves goods, technology and services</a:t>
            </a:r>
            <a:endParaRPr lang="fr-FR" sz="1800" dirty="0">
              <a:effectLst/>
              <a:latin typeface="Calibri"/>
              <a:ea typeface="SimSun"/>
              <a:cs typeface="Times New Roman"/>
            </a:endParaRPr>
          </a:p>
        </p:txBody>
      </p:sp>
      <p:sp>
        <p:nvSpPr>
          <p:cNvPr id="3" name="Titre 2"/>
          <p:cNvSpPr>
            <a:spLocks noGrp="1"/>
          </p:cNvSpPr>
          <p:nvPr>
            <p:ph type="title"/>
          </p:nvPr>
        </p:nvSpPr>
        <p:spPr/>
        <p:txBody>
          <a:bodyPr/>
          <a:lstStyle/>
          <a:p>
            <a:r>
              <a:rPr lang="en-GB" dirty="0"/>
              <a:t>Scope of applicability	1/3</a:t>
            </a:r>
            <a:endParaRPr lang="fr-FR" dirty="0"/>
          </a:p>
        </p:txBody>
      </p:sp>
    </p:spTree>
    <p:extLst>
      <p:ext uri="{BB962C8B-B14F-4D97-AF65-F5344CB8AC3E}">
        <p14:creationId xmlns:p14="http://schemas.microsoft.com/office/powerpoint/2010/main" val="1818701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88900" algn="just">
              <a:lnSpc>
                <a:spcPct val="115000"/>
              </a:lnSpc>
              <a:spcAft>
                <a:spcPts val="0"/>
              </a:spcAft>
              <a:buNone/>
            </a:pPr>
            <a:r>
              <a:rPr lang="en-GB" dirty="0" smtClean="0">
                <a:latin typeface="Calibri"/>
                <a:ea typeface="SimSun"/>
                <a:cs typeface="Calibri"/>
              </a:rPr>
              <a:t>B.  </a:t>
            </a:r>
            <a:r>
              <a:rPr lang="en-GB" u="sng" dirty="0" smtClean="0">
                <a:latin typeface="Calibri"/>
                <a:ea typeface="SimSun"/>
                <a:cs typeface="Calibri"/>
              </a:rPr>
              <a:t>According </a:t>
            </a:r>
            <a:r>
              <a:rPr lang="en-GB" u="sng" dirty="0">
                <a:latin typeface="Calibri"/>
                <a:ea typeface="SimSun"/>
                <a:cs typeface="Calibri"/>
              </a:rPr>
              <a:t>to the </a:t>
            </a:r>
            <a:r>
              <a:rPr lang="en-GB" u="sng" dirty="0" smtClean="0">
                <a:latin typeface="Calibri"/>
                <a:ea typeface="SimSun"/>
                <a:cs typeface="Calibri"/>
              </a:rPr>
              <a:t>behaviours</a:t>
            </a:r>
            <a:endParaRPr lang="en-GB" dirty="0">
              <a:latin typeface="Calibri"/>
              <a:ea typeface="SimSun"/>
              <a:cs typeface="Calibri"/>
            </a:endParaRPr>
          </a:p>
          <a:p>
            <a:pPr marL="114300" indent="250825" algn="just">
              <a:lnSpc>
                <a:spcPct val="115000"/>
              </a:lnSpc>
              <a:spcAft>
                <a:spcPts val="0"/>
              </a:spcAft>
              <a:buNone/>
            </a:pPr>
            <a:endParaRPr lang="fr-FR" sz="1800" dirty="0">
              <a:latin typeface="Calibri"/>
              <a:ea typeface="SimSun"/>
              <a:cs typeface="Times New Roman"/>
            </a:endParaRPr>
          </a:p>
          <a:p>
            <a:pPr marL="742950" lvl="1" indent="-285750" algn="just">
              <a:lnSpc>
                <a:spcPct val="115000"/>
              </a:lnSpc>
              <a:spcAft>
                <a:spcPts val="1200"/>
              </a:spcAft>
              <a:buClrTx/>
              <a:buSzPct val="100000"/>
              <a:buFont typeface="+mj-lt"/>
              <a:buAutoNum type="alphaLcPeriod"/>
            </a:pPr>
            <a:r>
              <a:rPr lang="en-GB" sz="2000" dirty="0">
                <a:latin typeface="Calibri"/>
                <a:ea typeface="SimSun"/>
                <a:cs typeface="Calibri"/>
              </a:rPr>
              <a:t>Crossing board (i.e. transfer) : From the PRC territory (excluding Hong Kong, Taiwan and Macao) to outside the PRC </a:t>
            </a:r>
            <a:r>
              <a:rPr lang="en-GB" sz="2000" dirty="0" smtClean="0">
                <a:latin typeface="Calibri"/>
                <a:ea typeface="SimSun"/>
                <a:cs typeface="Calibri"/>
              </a:rPr>
              <a:t>;</a:t>
            </a:r>
            <a:endParaRPr lang="fr-FR" sz="2000" dirty="0">
              <a:latin typeface="Calibri"/>
              <a:ea typeface="SimSun"/>
              <a:cs typeface="Times New Roman"/>
            </a:endParaRPr>
          </a:p>
          <a:p>
            <a:pPr marL="742950" lvl="1" indent="-285750" algn="just">
              <a:lnSpc>
                <a:spcPct val="115000"/>
              </a:lnSpc>
              <a:spcBef>
                <a:spcPts val="600"/>
              </a:spcBef>
              <a:spcAft>
                <a:spcPts val="0"/>
              </a:spcAft>
              <a:buClrTx/>
              <a:buSzPct val="100000"/>
              <a:buFont typeface="+mj-lt"/>
              <a:buAutoNum type="alphaLcPeriod"/>
            </a:pPr>
            <a:r>
              <a:rPr lang="en-GB" sz="2000" dirty="0">
                <a:latin typeface="Calibri"/>
                <a:ea typeface="SimSun"/>
                <a:cs typeface="Calibri"/>
              </a:rPr>
              <a:t>“Deemed export” (i.e. providing) : From Chinese citizen, legal person and other organizations to foreign citizen, foreign legal person and other foreign organizations (i.e. </a:t>
            </a:r>
            <a:r>
              <a:rPr lang="en-GB" sz="2000" u="sng" dirty="0">
                <a:latin typeface="Calibri"/>
                <a:ea typeface="SimSun"/>
                <a:cs typeface="Calibri"/>
              </a:rPr>
              <a:t>even within the PRC</a:t>
            </a:r>
            <a:r>
              <a:rPr lang="en-GB" sz="2000" dirty="0">
                <a:latin typeface="Calibri"/>
                <a:ea typeface="SimSun"/>
                <a:cs typeface="Calibri"/>
              </a:rPr>
              <a:t>, when providing such items/technologies/services to foreign citizen/legal person/other organization are considered as « export » (</a:t>
            </a:r>
            <a:r>
              <a:rPr lang="en-GB" sz="2000" b="0" dirty="0">
                <a:latin typeface="Calibri"/>
                <a:ea typeface="SimSun"/>
                <a:cs typeface="Calibri"/>
              </a:rPr>
              <a:t>cf. Art.3</a:t>
            </a:r>
            <a:r>
              <a:rPr lang="en-GB" sz="2000" dirty="0">
                <a:latin typeface="Calibri"/>
                <a:ea typeface="SimSun"/>
                <a:cs typeface="Calibri"/>
              </a:rPr>
              <a:t>), no matter such providing behaviour is in or outside of China.</a:t>
            </a:r>
            <a:endParaRPr lang="fr-FR" sz="20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Scope of applicability	2/3</a:t>
            </a:r>
            <a:endParaRPr lang="fr-FR" dirty="0"/>
          </a:p>
        </p:txBody>
      </p:sp>
    </p:spTree>
    <p:extLst>
      <p:ext uri="{BB962C8B-B14F-4D97-AF65-F5344CB8AC3E}">
        <p14:creationId xmlns:p14="http://schemas.microsoft.com/office/powerpoint/2010/main" val="3728500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116632"/>
            <a:ext cx="5757863" cy="900113"/>
          </a:xfrm>
        </p:spPr>
        <p:txBody>
          <a:bodyPr/>
          <a:lstStyle/>
          <a:p>
            <a:r>
              <a:rPr lang="en-GB" dirty="0"/>
              <a:t>Scope of applicability	3/3</a:t>
            </a:r>
            <a:endParaRPr lang="fr-FR" dirty="0"/>
          </a:p>
        </p:txBody>
      </p:sp>
      <p:sp>
        <p:nvSpPr>
          <p:cNvPr id="3" name="Espace réservé du contenu 2"/>
          <p:cNvSpPr>
            <a:spLocks noGrp="1"/>
          </p:cNvSpPr>
          <p:nvPr>
            <p:ph sz="half" idx="1"/>
          </p:nvPr>
        </p:nvSpPr>
        <p:spPr>
          <a:xfrm>
            <a:off x="539552" y="1412776"/>
            <a:ext cx="8064896" cy="4608512"/>
          </a:xfrm>
        </p:spPr>
        <p:txBody>
          <a:bodyPr/>
          <a:lstStyle/>
          <a:p>
            <a:pPr marL="0" lvl="0" indent="0" algn="just">
              <a:lnSpc>
                <a:spcPct val="115000"/>
              </a:lnSpc>
              <a:spcAft>
                <a:spcPts val="0"/>
              </a:spcAft>
              <a:buNone/>
            </a:pPr>
            <a:r>
              <a:rPr lang="en-GB" dirty="0">
                <a:latin typeface="Calibri"/>
                <a:ea typeface="SimSun"/>
                <a:cs typeface="Calibri"/>
              </a:rPr>
              <a:t>C</a:t>
            </a:r>
            <a:r>
              <a:rPr lang="en-GB" sz="1800" dirty="0" smtClean="0">
                <a:latin typeface="Calibri"/>
                <a:ea typeface="SimSun"/>
                <a:cs typeface="Calibri"/>
              </a:rPr>
              <a:t>.  </a:t>
            </a:r>
            <a:r>
              <a:rPr lang="en-GB" sz="1800" u="sng" dirty="0" smtClean="0">
                <a:latin typeface="Calibri"/>
                <a:ea typeface="SimSun"/>
                <a:cs typeface="Calibri"/>
              </a:rPr>
              <a:t>Re-export</a:t>
            </a:r>
            <a:r>
              <a:rPr lang="en-GB" sz="1800" dirty="0" smtClean="0">
                <a:latin typeface="Calibri"/>
                <a:ea typeface="SimSun"/>
                <a:cs typeface="Calibri"/>
              </a:rPr>
              <a:t> </a:t>
            </a:r>
            <a:r>
              <a:rPr lang="en-GB" sz="1800" dirty="0">
                <a:latin typeface="Calibri"/>
                <a:ea typeface="SimSun"/>
                <a:cs typeface="Calibri"/>
              </a:rPr>
              <a:t>: 2 kinds</a:t>
            </a:r>
            <a:endParaRPr lang="fr-FR" sz="1800" dirty="0">
              <a:latin typeface="Calibri"/>
              <a:ea typeface="SimSun"/>
              <a:cs typeface="Calibri"/>
            </a:endParaRPr>
          </a:p>
          <a:p>
            <a:pPr marL="541338" lvl="0" indent="-276225" algn="just">
              <a:lnSpc>
                <a:spcPct val="115000"/>
              </a:lnSpc>
              <a:spcAft>
                <a:spcPts val="0"/>
              </a:spcAft>
              <a:buClrTx/>
              <a:buFont typeface="+mj-lt"/>
              <a:buAutoNum type="alphaLcParenR"/>
            </a:pPr>
            <a:r>
              <a:rPr lang="en-GB" sz="1800" dirty="0">
                <a:latin typeface="Calibri"/>
                <a:ea typeface="SimSun"/>
                <a:cs typeface="Calibri"/>
              </a:rPr>
              <a:t>To transfer of a Chinese controlled item from a country outside of China to a 3</a:t>
            </a:r>
            <a:r>
              <a:rPr lang="en-GB" sz="1800" baseline="30000" dirty="0">
                <a:latin typeface="Calibri"/>
                <a:ea typeface="SimSun"/>
                <a:cs typeface="Calibri"/>
              </a:rPr>
              <a:t>rd</a:t>
            </a:r>
            <a:r>
              <a:rPr lang="en-GB" sz="1800" dirty="0">
                <a:latin typeface="Calibri"/>
                <a:ea typeface="SimSun"/>
                <a:cs typeface="Calibri"/>
              </a:rPr>
              <a:t> country;</a:t>
            </a:r>
            <a:endParaRPr lang="fr-FR" sz="1800" dirty="0">
              <a:latin typeface="Calibri"/>
              <a:ea typeface="SimSun"/>
              <a:cs typeface="Times New Roman"/>
            </a:endParaRPr>
          </a:p>
          <a:p>
            <a:pPr marL="541338" lvl="0" indent="-276225" algn="just">
              <a:lnSpc>
                <a:spcPct val="115000"/>
              </a:lnSpc>
              <a:spcAft>
                <a:spcPts val="0"/>
              </a:spcAft>
              <a:buClrTx/>
              <a:buFont typeface="+mj-lt"/>
              <a:buAutoNum type="alphaLcParenR"/>
            </a:pPr>
            <a:r>
              <a:rPr lang="en-GB" sz="1800" dirty="0">
                <a:latin typeface="Calibri"/>
                <a:ea typeface="SimSun"/>
                <a:cs typeface="Calibri"/>
              </a:rPr>
              <a:t>Items produced outside of China if “the </a:t>
            </a:r>
            <a:r>
              <a:rPr lang="en-GB" sz="1800" u="sng" dirty="0">
                <a:latin typeface="Calibri"/>
                <a:ea typeface="SimSun"/>
                <a:cs typeface="Calibri"/>
              </a:rPr>
              <a:t>value</a:t>
            </a:r>
            <a:r>
              <a:rPr lang="en-GB" sz="1800" dirty="0">
                <a:latin typeface="Calibri"/>
                <a:ea typeface="SimSun"/>
                <a:cs typeface="Calibri"/>
              </a:rPr>
              <a:t> of the Chinese-controlled goods reached a certain percentage of foreign products” and this foreign product is exported to a 3</a:t>
            </a:r>
            <a:r>
              <a:rPr lang="en-GB" sz="1800" baseline="30000" dirty="0">
                <a:latin typeface="Calibri"/>
                <a:ea typeface="SimSun"/>
                <a:cs typeface="Calibri"/>
              </a:rPr>
              <a:t>rd</a:t>
            </a:r>
            <a:r>
              <a:rPr lang="en-GB" sz="1800" dirty="0">
                <a:latin typeface="Calibri"/>
                <a:ea typeface="SimSun"/>
                <a:cs typeface="Calibri"/>
              </a:rPr>
              <a:t> country. No percentage is given under the draft law.</a:t>
            </a:r>
            <a:endParaRPr lang="fr-FR" sz="1800" dirty="0">
              <a:latin typeface="Calibri"/>
              <a:ea typeface="SimSun"/>
              <a:cs typeface="Times New Roman"/>
            </a:endParaRPr>
          </a:p>
          <a:p>
            <a:pPr algn="just">
              <a:lnSpc>
                <a:spcPct val="115000"/>
              </a:lnSpc>
              <a:spcAft>
                <a:spcPts val="0"/>
              </a:spcAft>
            </a:pPr>
            <a:endParaRPr lang="fr-FR" sz="1800" dirty="0">
              <a:latin typeface="Calibri"/>
              <a:ea typeface="SimSun"/>
              <a:cs typeface="Times New Roman"/>
            </a:endParaRPr>
          </a:p>
          <a:p>
            <a:pPr marL="0" lvl="0" indent="0" algn="just">
              <a:lnSpc>
                <a:spcPct val="115000"/>
              </a:lnSpc>
              <a:spcAft>
                <a:spcPts val="0"/>
              </a:spcAft>
              <a:buNone/>
            </a:pPr>
            <a:r>
              <a:rPr lang="en-GB" dirty="0" smtClean="0">
                <a:latin typeface="Calibri"/>
                <a:ea typeface="SimSun"/>
                <a:cs typeface="Calibri"/>
              </a:rPr>
              <a:t>D</a:t>
            </a:r>
            <a:r>
              <a:rPr lang="en-GB" sz="1800" dirty="0" smtClean="0">
                <a:latin typeface="Calibri"/>
                <a:ea typeface="SimSun"/>
                <a:cs typeface="Calibri"/>
              </a:rPr>
              <a:t>. </a:t>
            </a:r>
            <a:r>
              <a:rPr lang="en-GB" sz="1800" u="sng" dirty="0" smtClean="0">
                <a:latin typeface="Calibri"/>
                <a:ea typeface="SimSun"/>
                <a:cs typeface="Calibri"/>
              </a:rPr>
              <a:t>Catch-all provision </a:t>
            </a:r>
            <a:r>
              <a:rPr lang="en-GB" sz="1800" b="0" dirty="0" smtClean="0">
                <a:latin typeface="Calibri"/>
                <a:ea typeface="SimSun"/>
                <a:cs typeface="Calibri"/>
              </a:rPr>
              <a:t>(Art. 23)</a:t>
            </a:r>
            <a:endParaRPr lang="fr-FR" sz="1800" b="0" dirty="0" smtClean="0">
              <a:latin typeface="Calibri"/>
              <a:ea typeface="SimSun"/>
              <a:cs typeface="Calibri"/>
            </a:endParaRPr>
          </a:p>
          <a:p>
            <a:pPr marL="0" indent="0" algn="just">
              <a:lnSpc>
                <a:spcPct val="115000"/>
              </a:lnSpc>
              <a:spcAft>
                <a:spcPts val="0"/>
              </a:spcAft>
              <a:buNone/>
            </a:pPr>
            <a:r>
              <a:rPr lang="en-GB" sz="1800" dirty="0" smtClean="0">
                <a:latin typeface="Calibri"/>
                <a:ea typeface="SimSun"/>
                <a:cs typeface="Calibri"/>
              </a:rPr>
              <a:t>Activities subject to export control need not involve items on the Controlling List, an export license is required, as long as an exporter knows or should have known that such export:</a:t>
            </a:r>
            <a:endParaRPr lang="fr-FR" sz="1800" dirty="0" smtClean="0">
              <a:latin typeface="Calibri"/>
              <a:ea typeface="SimSun"/>
              <a:cs typeface="Times New Roman"/>
            </a:endParaRPr>
          </a:p>
          <a:p>
            <a:pPr marL="266700" lvl="0" indent="273050" algn="just">
              <a:lnSpc>
                <a:spcPct val="115000"/>
              </a:lnSpc>
              <a:spcAft>
                <a:spcPts val="0"/>
              </a:spcAft>
              <a:buClrTx/>
              <a:buFont typeface="Wingdings"/>
              <a:buChar char=""/>
            </a:pPr>
            <a:r>
              <a:rPr lang="en-GB" sz="1800" dirty="0" smtClean="0">
                <a:latin typeface="Calibri"/>
                <a:ea typeface="SimSun"/>
                <a:cs typeface="Calibri"/>
              </a:rPr>
              <a:t>may </a:t>
            </a:r>
            <a:r>
              <a:rPr lang="en-GB" sz="1800" dirty="0">
                <a:latin typeface="Calibri"/>
                <a:ea typeface="SimSun"/>
                <a:cs typeface="Calibri"/>
              </a:rPr>
              <a:t>endanger the national security or </a:t>
            </a:r>
            <a:endParaRPr lang="fr-FR" sz="1800" dirty="0">
              <a:latin typeface="Calibri"/>
              <a:ea typeface="SimSun"/>
              <a:cs typeface="Times New Roman"/>
            </a:endParaRPr>
          </a:p>
          <a:p>
            <a:pPr marL="266700" lvl="0" indent="273050" algn="just">
              <a:lnSpc>
                <a:spcPct val="115000"/>
              </a:lnSpc>
              <a:spcAft>
                <a:spcPts val="0"/>
              </a:spcAft>
              <a:buClrTx/>
              <a:buFont typeface="Wingdings"/>
              <a:buChar char=""/>
            </a:pPr>
            <a:r>
              <a:rPr lang="en-GB" sz="1800" dirty="0">
                <a:latin typeface="Calibri"/>
                <a:ea typeface="SimSun"/>
                <a:cs typeface="Calibri"/>
              </a:rPr>
              <a:t>may give rise to terrorist concern.</a:t>
            </a:r>
            <a:endParaRPr lang="fr-FR" sz="1800" dirty="0">
              <a:latin typeface="Calibri"/>
              <a:ea typeface="SimSun"/>
              <a:cs typeface="Times New Roman"/>
            </a:endParaRPr>
          </a:p>
          <a:p>
            <a:pPr marL="0" indent="0">
              <a:buNone/>
            </a:pPr>
            <a:endParaRPr lang="fr-FR" sz="1800" dirty="0"/>
          </a:p>
        </p:txBody>
      </p:sp>
    </p:spTree>
    <p:extLst>
      <p:ext uri="{BB962C8B-B14F-4D97-AF65-F5344CB8AC3E}">
        <p14:creationId xmlns:p14="http://schemas.microsoft.com/office/powerpoint/2010/main" val="3640515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0"/>
              </a:spcAft>
              <a:buNone/>
            </a:pPr>
            <a:r>
              <a:rPr lang="en-GB" dirty="0" smtClean="0">
                <a:latin typeface="Calibri"/>
                <a:ea typeface="SimSun"/>
                <a:cs typeface="Calibri"/>
              </a:rPr>
              <a:t>Dual-Use </a:t>
            </a:r>
            <a:r>
              <a:rPr lang="en-GB" dirty="0">
                <a:latin typeface="Calibri"/>
                <a:ea typeface="SimSun"/>
                <a:cs typeface="Calibri"/>
              </a:rPr>
              <a:t>export is under the charge of </a:t>
            </a:r>
            <a:r>
              <a:rPr lang="en-GB" dirty="0" smtClean="0">
                <a:latin typeface="Calibri"/>
                <a:ea typeface="SimSun"/>
                <a:cs typeface="Calibri"/>
              </a:rPr>
              <a:t>:</a:t>
            </a:r>
          </a:p>
          <a:p>
            <a:pPr marL="0" indent="0" algn="just">
              <a:lnSpc>
                <a:spcPct val="115000"/>
              </a:lnSpc>
              <a:spcAft>
                <a:spcPts val="0"/>
              </a:spcAft>
              <a:buNone/>
            </a:pPr>
            <a:endParaRPr lang="fr-FR" sz="1800" dirty="0">
              <a:latin typeface="Calibri"/>
              <a:ea typeface="SimSun"/>
              <a:cs typeface="Times New Roman"/>
            </a:endParaRPr>
          </a:p>
          <a:p>
            <a:pPr marL="525463" lvl="0" indent="368300" algn="just">
              <a:lnSpc>
                <a:spcPct val="115000"/>
              </a:lnSpc>
              <a:spcAft>
                <a:spcPts val="0"/>
              </a:spcAft>
              <a:buClrTx/>
              <a:buFont typeface="Wingdings"/>
              <a:buChar char=""/>
            </a:pPr>
            <a:r>
              <a:rPr lang="en-GB" dirty="0">
                <a:latin typeface="Calibri"/>
                <a:ea typeface="SimSun"/>
                <a:cs typeface="Calibri"/>
              </a:rPr>
              <a:t>MOFCOM &amp; their local counterparts;</a:t>
            </a:r>
            <a:endParaRPr lang="fr-FR" sz="1800" dirty="0">
              <a:latin typeface="Calibri"/>
              <a:ea typeface="SimSun"/>
              <a:cs typeface="Times New Roman"/>
            </a:endParaRPr>
          </a:p>
          <a:p>
            <a:pPr marL="525463" lvl="0" indent="368300" algn="just">
              <a:lnSpc>
                <a:spcPct val="115000"/>
              </a:lnSpc>
              <a:spcAft>
                <a:spcPts val="0"/>
              </a:spcAft>
              <a:buClrTx/>
              <a:buFont typeface="Wingdings"/>
              <a:buChar char=""/>
            </a:pPr>
            <a:r>
              <a:rPr lang="en-GB" dirty="0">
                <a:latin typeface="Calibri"/>
                <a:ea typeface="SimSun"/>
                <a:cs typeface="Calibri"/>
              </a:rPr>
              <a:t>The GAC (General Administration of Customs)</a:t>
            </a:r>
            <a:endParaRPr lang="fr-FR" sz="1800" dirty="0">
              <a:latin typeface="Calibri"/>
              <a:ea typeface="SimSun"/>
              <a:cs typeface="Times New Roman"/>
            </a:endParaRPr>
          </a:p>
          <a:p>
            <a:pPr marL="0" indent="0" algn="just">
              <a:lnSpc>
                <a:spcPct val="115000"/>
              </a:lnSpc>
              <a:spcAft>
                <a:spcPts val="0"/>
              </a:spcAft>
              <a:buNone/>
            </a:pPr>
            <a:endParaRPr lang="fr-FR" sz="1800" dirty="0">
              <a:latin typeface="Calibri"/>
              <a:ea typeface="SimSun"/>
              <a:cs typeface="Times New Roman"/>
            </a:endParaRPr>
          </a:p>
          <a:p>
            <a:pPr marL="0" indent="0" algn="just">
              <a:lnSpc>
                <a:spcPct val="115000"/>
              </a:lnSpc>
              <a:spcAft>
                <a:spcPts val="0"/>
              </a:spcAft>
              <a:buNone/>
            </a:pPr>
            <a:r>
              <a:rPr lang="en-GB" dirty="0">
                <a:latin typeface="Calibri"/>
                <a:ea typeface="SimSun"/>
                <a:cs typeface="Calibri"/>
              </a:rPr>
              <a:t>Military export  is under the charge of </a:t>
            </a:r>
            <a:r>
              <a:rPr lang="en-GB" dirty="0" smtClean="0">
                <a:latin typeface="Calibri"/>
                <a:ea typeface="SimSun"/>
                <a:cs typeface="Calibri"/>
              </a:rPr>
              <a:t>:</a:t>
            </a:r>
          </a:p>
          <a:p>
            <a:pPr marL="0" indent="0" algn="just">
              <a:lnSpc>
                <a:spcPct val="115000"/>
              </a:lnSpc>
              <a:spcAft>
                <a:spcPts val="0"/>
              </a:spcAft>
              <a:buNone/>
            </a:pPr>
            <a:endParaRPr lang="fr-FR" sz="1800" dirty="0">
              <a:latin typeface="Calibri"/>
              <a:ea typeface="SimSun"/>
              <a:cs typeface="Times New Roman"/>
            </a:endParaRPr>
          </a:p>
          <a:p>
            <a:pPr marL="893763" lvl="0" indent="-365125" algn="just">
              <a:lnSpc>
                <a:spcPct val="115000"/>
              </a:lnSpc>
              <a:spcAft>
                <a:spcPts val="0"/>
              </a:spcAft>
              <a:buClrTx/>
              <a:buFont typeface="Wingdings"/>
              <a:buChar char=""/>
            </a:pPr>
            <a:r>
              <a:rPr lang="en-GB" dirty="0">
                <a:latin typeface="Calibri"/>
                <a:ea typeface="SimSun"/>
                <a:cs typeface="Calibri"/>
              </a:rPr>
              <a:t>SBMPT (the State Bureau of Military Products Trade);</a:t>
            </a:r>
            <a:endParaRPr lang="fr-FR" sz="1800" dirty="0">
              <a:latin typeface="Calibri"/>
              <a:ea typeface="SimSun"/>
              <a:cs typeface="Times New Roman"/>
            </a:endParaRPr>
          </a:p>
          <a:p>
            <a:pPr marL="893763" lvl="0" indent="-365125" algn="just">
              <a:lnSpc>
                <a:spcPct val="115000"/>
              </a:lnSpc>
              <a:spcAft>
                <a:spcPts val="0"/>
              </a:spcAft>
              <a:buClrTx/>
              <a:buFont typeface="Wingdings"/>
              <a:buChar char=""/>
            </a:pPr>
            <a:r>
              <a:rPr lang="en-GB" dirty="0">
                <a:latin typeface="Calibri"/>
                <a:ea typeface="SimSun"/>
                <a:cs typeface="Calibri"/>
              </a:rPr>
              <a:t>SACMPT (the State Administrative Committee on Military Products Trade)</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The Competent Authorities </a:t>
            </a:r>
            <a:endParaRPr lang="fr-FR" dirty="0"/>
          </a:p>
        </p:txBody>
      </p:sp>
    </p:spTree>
    <p:extLst>
      <p:ext uri="{BB962C8B-B14F-4D97-AF65-F5344CB8AC3E}">
        <p14:creationId xmlns:p14="http://schemas.microsoft.com/office/powerpoint/2010/main" val="3105551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lgn="just">
              <a:lnSpc>
                <a:spcPct val="115000"/>
              </a:lnSpc>
              <a:spcAft>
                <a:spcPts val="1000"/>
              </a:spcAft>
              <a:buNone/>
            </a:pPr>
            <a:r>
              <a:rPr lang="en-GB" dirty="0">
                <a:latin typeface="Calibri"/>
                <a:ea typeface="SimSun"/>
                <a:cs typeface="Calibri"/>
              </a:rPr>
              <a:t>There are two </a:t>
            </a:r>
            <a:r>
              <a:rPr lang="en-GB" dirty="0" smtClean="0">
                <a:latin typeface="Calibri"/>
                <a:ea typeface="SimSun"/>
                <a:cs typeface="Calibri"/>
              </a:rPr>
              <a:t>Controlling </a:t>
            </a:r>
            <a:r>
              <a:rPr lang="en-GB" dirty="0">
                <a:latin typeface="Calibri"/>
                <a:ea typeface="SimSun"/>
                <a:cs typeface="Calibri"/>
              </a:rPr>
              <a:t>L</a:t>
            </a:r>
            <a:r>
              <a:rPr lang="en-GB" dirty="0" smtClean="0">
                <a:latin typeface="Calibri"/>
                <a:ea typeface="SimSun"/>
                <a:cs typeface="Calibri"/>
              </a:rPr>
              <a:t>ists </a:t>
            </a:r>
            <a:r>
              <a:rPr lang="en-GB" dirty="0">
                <a:latin typeface="Calibri"/>
                <a:ea typeface="SimSun"/>
                <a:cs typeface="Calibri"/>
              </a:rPr>
              <a:t>and two supplementary measures.</a:t>
            </a:r>
            <a:endParaRPr lang="fr-FR" sz="1800" dirty="0">
              <a:latin typeface="Calibri"/>
              <a:ea typeface="SimSun"/>
              <a:cs typeface="Times New Roman"/>
            </a:endParaRPr>
          </a:p>
          <a:p>
            <a:pPr marL="0" indent="0" algn="just">
              <a:lnSpc>
                <a:spcPct val="115000"/>
              </a:lnSpc>
              <a:spcAft>
                <a:spcPts val="1000"/>
              </a:spcAft>
              <a:buNone/>
            </a:pPr>
            <a:r>
              <a:rPr lang="en-GB" dirty="0">
                <a:latin typeface="Calibri"/>
                <a:ea typeface="SimSun"/>
                <a:cs typeface="Calibri"/>
              </a:rPr>
              <a:t>The two </a:t>
            </a:r>
            <a:r>
              <a:rPr lang="en-GB" dirty="0" smtClean="0">
                <a:latin typeface="Calibri"/>
                <a:ea typeface="SimSun"/>
                <a:cs typeface="Calibri"/>
              </a:rPr>
              <a:t>to -be - promulgated Controlling Lists/Catalogues concern </a:t>
            </a:r>
            <a:r>
              <a:rPr lang="en-GB" dirty="0">
                <a:latin typeface="Calibri"/>
                <a:ea typeface="SimSun"/>
                <a:cs typeface="Calibri"/>
              </a:rPr>
              <a:t>:</a:t>
            </a:r>
            <a:endParaRPr lang="fr-FR" sz="18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Dual-use items</a:t>
            </a:r>
            <a:endParaRPr lang="fr-FR" sz="18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Military items</a:t>
            </a:r>
            <a:endParaRPr lang="fr-FR" sz="1800" dirty="0">
              <a:latin typeface="Calibri"/>
              <a:ea typeface="SimSun"/>
              <a:cs typeface="Times New Roman"/>
            </a:endParaRPr>
          </a:p>
          <a:p>
            <a:pPr marL="0" indent="0" algn="just">
              <a:lnSpc>
                <a:spcPct val="115000"/>
              </a:lnSpc>
              <a:spcAft>
                <a:spcPts val="1000"/>
              </a:spcAft>
              <a:buNone/>
            </a:pPr>
            <a:endParaRPr lang="fr-FR" sz="1800" dirty="0">
              <a:latin typeface="Calibri"/>
              <a:ea typeface="SimSun"/>
              <a:cs typeface="Times New Roman"/>
            </a:endParaRPr>
          </a:p>
          <a:p>
            <a:pPr marL="0" indent="0" algn="just">
              <a:lnSpc>
                <a:spcPct val="115000"/>
              </a:lnSpc>
              <a:spcAft>
                <a:spcPts val="1000"/>
              </a:spcAft>
              <a:buNone/>
            </a:pPr>
            <a:r>
              <a:rPr lang="en-GB" dirty="0">
                <a:latin typeface="Calibri"/>
                <a:ea typeface="SimSun"/>
                <a:cs typeface="Calibri"/>
              </a:rPr>
              <a:t>The two supplementary </a:t>
            </a:r>
            <a:r>
              <a:rPr lang="en-GB" dirty="0" smtClean="0">
                <a:latin typeface="Calibri"/>
                <a:ea typeface="SimSun"/>
                <a:cs typeface="Calibri"/>
              </a:rPr>
              <a:t>measures are :</a:t>
            </a:r>
            <a:endParaRPr lang="fr-FR" sz="18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Temporary control measure (</a:t>
            </a:r>
            <a:r>
              <a:rPr lang="en-GB" b="0" dirty="0">
                <a:latin typeface="Calibri"/>
                <a:ea typeface="SimSun"/>
                <a:cs typeface="Calibri"/>
              </a:rPr>
              <a:t>cf. Art.14</a:t>
            </a:r>
            <a:r>
              <a:rPr lang="en-GB" dirty="0">
                <a:latin typeface="Calibri"/>
                <a:ea typeface="SimSun"/>
                <a:cs typeface="Calibri"/>
              </a:rPr>
              <a:t>), </a:t>
            </a:r>
            <a:endParaRPr lang="fr-FR" sz="1800" dirty="0">
              <a:latin typeface="Calibri"/>
              <a:ea typeface="SimSun"/>
              <a:cs typeface="Times New Roman"/>
            </a:endParaRPr>
          </a:p>
          <a:p>
            <a:pPr marL="890588" lvl="1" indent="185738" algn="just">
              <a:lnSpc>
                <a:spcPct val="115000"/>
              </a:lnSpc>
              <a:spcAft>
                <a:spcPts val="0"/>
              </a:spcAft>
              <a:buClrTx/>
              <a:buFont typeface="Courier New"/>
              <a:buChar char="o"/>
            </a:pPr>
            <a:r>
              <a:rPr lang="en-GB" dirty="0">
                <a:latin typeface="Calibri"/>
                <a:ea typeface="SimSun"/>
                <a:cs typeface="Calibri"/>
              </a:rPr>
              <a:t>subject to competent authorities’ approval and </a:t>
            </a:r>
            <a:endParaRPr lang="fr-FR" sz="1400" dirty="0">
              <a:latin typeface="Calibri"/>
              <a:ea typeface="SimSun"/>
              <a:cs typeface="Times New Roman"/>
            </a:endParaRPr>
          </a:p>
          <a:p>
            <a:pPr marL="890588" lvl="1" indent="185738" algn="just">
              <a:lnSpc>
                <a:spcPct val="115000"/>
              </a:lnSpc>
              <a:spcAft>
                <a:spcPts val="0"/>
              </a:spcAft>
              <a:buClrTx/>
              <a:buFont typeface="Courier New"/>
              <a:buChar char="o"/>
            </a:pPr>
            <a:r>
              <a:rPr lang="en-GB" dirty="0" smtClean="0">
                <a:latin typeface="Calibri"/>
                <a:ea typeface="SimSun"/>
                <a:cs typeface="Calibri"/>
              </a:rPr>
              <a:t>not </a:t>
            </a:r>
            <a:r>
              <a:rPr lang="en-GB" dirty="0">
                <a:latin typeface="Calibri"/>
                <a:ea typeface="SimSun"/>
                <a:cs typeface="Calibri"/>
              </a:rPr>
              <a:t>longer than 2 </a:t>
            </a:r>
            <a:r>
              <a:rPr lang="en-GB" dirty="0" smtClean="0">
                <a:latin typeface="Calibri"/>
                <a:ea typeface="SimSun"/>
                <a:cs typeface="Calibri"/>
              </a:rPr>
              <a:t>years period;</a:t>
            </a:r>
            <a:endParaRPr lang="fr-FR" sz="1400" dirty="0">
              <a:latin typeface="Calibri"/>
              <a:ea typeface="SimSun"/>
              <a:cs typeface="Times New Roman"/>
            </a:endParaRPr>
          </a:p>
          <a:p>
            <a:pPr marL="525463" lvl="0" indent="287338" algn="just">
              <a:lnSpc>
                <a:spcPct val="115000"/>
              </a:lnSpc>
              <a:spcAft>
                <a:spcPts val="0"/>
              </a:spcAft>
              <a:buClrTx/>
              <a:buFont typeface="Wingdings"/>
              <a:buChar char=""/>
            </a:pPr>
            <a:r>
              <a:rPr lang="en-GB" dirty="0">
                <a:latin typeface="Calibri"/>
                <a:ea typeface="SimSun"/>
                <a:cs typeface="Calibri"/>
              </a:rPr>
              <a:t>Forbidden export measure (</a:t>
            </a:r>
            <a:r>
              <a:rPr lang="en-GB" b="0" dirty="0">
                <a:latin typeface="Calibri"/>
                <a:ea typeface="SimSun"/>
                <a:cs typeface="Calibri"/>
              </a:rPr>
              <a:t>cf. Art. 15</a:t>
            </a:r>
            <a:r>
              <a:rPr lang="en-GB" dirty="0">
                <a:latin typeface="Calibri"/>
                <a:ea typeface="SimSun"/>
                <a:cs typeface="Calibri"/>
              </a:rPr>
              <a:t>).</a:t>
            </a:r>
            <a:endParaRPr lang="fr-FR" sz="1800" dirty="0">
              <a:latin typeface="Calibri"/>
              <a:ea typeface="SimSun"/>
              <a:cs typeface="Times New Roman"/>
            </a:endParaRPr>
          </a:p>
          <a:p>
            <a:pPr marL="0" indent="0">
              <a:buNone/>
            </a:pPr>
            <a:endParaRPr lang="fr-FR" dirty="0"/>
          </a:p>
        </p:txBody>
      </p:sp>
      <p:sp>
        <p:nvSpPr>
          <p:cNvPr id="3" name="Titre 2"/>
          <p:cNvSpPr>
            <a:spLocks noGrp="1"/>
          </p:cNvSpPr>
          <p:nvPr>
            <p:ph type="title"/>
          </p:nvPr>
        </p:nvSpPr>
        <p:spPr/>
        <p:txBody>
          <a:bodyPr/>
          <a:lstStyle/>
          <a:p>
            <a:r>
              <a:rPr lang="en-GB" dirty="0"/>
              <a:t>Controlling </a:t>
            </a:r>
            <a:r>
              <a:rPr lang="en-GB" dirty="0" smtClean="0"/>
              <a:t>List/Catalogue</a:t>
            </a:r>
            <a:r>
              <a:rPr lang="fr-FR" dirty="0"/>
              <a:t/>
            </a:r>
            <a:br>
              <a:rPr lang="fr-FR" dirty="0"/>
            </a:br>
            <a:endParaRPr lang="fr-FR" dirty="0"/>
          </a:p>
        </p:txBody>
      </p:sp>
    </p:spTree>
    <p:extLst>
      <p:ext uri="{BB962C8B-B14F-4D97-AF65-F5344CB8AC3E}">
        <p14:creationId xmlns:p14="http://schemas.microsoft.com/office/powerpoint/2010/main" val="576383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74675" y="1340768"/>
            <a:ext cx="7845425" cy="4596482"/>
          </a:xfrm>
        </p:spPr>
        <p:txBody>
          <a:bodyPr/>
          <a:lstStyle/>
          <a:p>
            <a:pPr marL="0" indent="0">
              <a:spcAft>
                <a:spcPts val="1200"/>
              </a:spcAft>
              <a:buNone/>
            </a:pPr>
            <a:endParaRPr lang="en-GB" dirty="0" smtClean="0"/>
          </a:p>
          <a:p>
            <a:pPr marL="0" indent="0" algn="just">
              <a:spcAft>
                <a:spcPts val="1200"/>
              </a:spcAft>
              <a:buNone/>
            </a:pPr>
            <a:r>
              <a:rPr lang="en-GB" dirty="0" smtClean="0"/>
              <a:t>A </a:t>
            </a:r>
            <a:r>
              <a:rPr lang="en-GB" dirty="0"/>
              <a:t>blacklist of foreign importers and end-users which breach export control law will be kept by the Competent Authorities (</a:t>
            </a:r>
            <a:r>
              <a:rPr lang="en-GB" b="0" dirty="0"/>
              <a:t>cf. Art. 29</a:t>
            </a:r>
            <a:r>
              <a:rPr lang="en-GB" dirty="0" smtClean="0"/>
              <a:t>).</a:t>
            </a:r>
            <a:endParaRPr lang="fr-FR" dirty="0"/>
          </a:p>
          <a:p>
            <a:pPr marL="0" indent="0" algn="just">
              <a:spcAft>
                <a:spcPts val="1200"/>
              </a:spcAft>
              <a:buNone/>
            </a:pPr>
            <a:r>
              <a:rPr lang="en-GB" dirty="0"/>
              <a:t>The export of controlled items to such black listed person is forbidden (</a:t>
            </a:r>
            <a:r>
              <a:rPr lang="en-GB" b="0" dirty="0"/>
              <a:t>cf. Art. 15</a:t>
            </a:r>
            <a:r>
              <a:rPr lang="en-GB" dirty="0" smtClean="0"/>
              <a:t>).</a:t>
            </a:r>
            <a:r>
              <a:rPr lang="en-GB" dirty="0"/>
              <a:t> </a:t>
            </a:r>
            <a:endParaRPr lang="fr-FR" dirty="0"/>
          </a:p>
          <a:p>
            <a:pPr marL="0" indent="0" algn="just">
              <a:spcAft>
                <a:spcPts val="1200"/>
              </a:spcAft>
              <a:buNone/>
            </a:pPr>
            <a:r>
              <a:rPr lang="en-GB" dirty="0"/>
              <a:t>Any discriminatory export control measure by any country may lead to retaliatory measures adopted by China against such country (</a:t>
            </a:r>
            <a:r>
              <a:rPr lang="en-GB" b="0" dirty="0"/>
              <a:t>cf. Art. 9</a:t>
            </a:r>
            <a:r>
              <a:rPr lang="en-GB" dirty="0" smtClean="0"/>
              <a:t>).</a:t>
            </a:r>
            <a:endParaRPr lang="fr-FR" dirty="0"/>
          </a:p>
          <a:p>
            <a:pPr marL="0" indent="0" algn="just">
              <a:buNone/>
            </a:pPr>
            <a:r>
              <a:rPr lang="en-GB" dirty="0"/>
              <a:t>China may also adopt any necessary controls over the export of any goods/technologies/services to safeguard its security and interests during wartime/urgent circumstances (</a:t>
            </a:r>
            <a:r>
              <a:rPr lang="en-GB" b="0" dirty="0"/>
              <a:t>cf. Art. 12</a:t>
            </a:r>
            <a:r>
              <a:rPr lang="en-GB" dirty="0"/>
              <a:t>)</a:t>
            </a:r>
            <a:endParaRPr lang="fr-FR" dirty="0"/>
          </a:p>
          <a:p>
            <a:pPr marL="0" indent="0">
              <a:buNone/>
            </a:pPr>
            <a:endParaRPr lang="fr-FR" dirty="0"/>
          </a:p>
        </p:txBody>
      </p:sp>
      <p:sp>
        <p:nvSpPr>
          <p:cNvPr id="3" name="Titre 2"/>
          <p:cNvSpPr>
            <a:spLocks noGrp="1"/>
          </p:cNvSpPr>
          <p:nvPr>
            <p:ph type="title"/>
          </p:nvPr>
        </p:nvSpPr>
        <p:spPr/>
        <p:txBody>
          <a:bodyPr/>
          <a:lstStyle/>
          <a:p>
            <a:r>
              <a:rPr lang="en-GB" dirty="0"/>
              <a:t>Blacklist and Embargo</a:t>
            </a:r>
            <a:endParaRPr lang="fr-FR" dirty="0"/>
          </a:p>
        </p:txBody>
      </p:sp>
    </p:spTree>
    <p:extLst>
      <p:ext uri="{BB962C8B-B14F-4D97-AF65-F5344CB8AC3E}">
        <p14:creationId xmlns:p14="http://schemas.microsoft.com/office/powerpoint/2010/main" val="22689924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ew_presentation_fr">
  <a:themeElements>
    <a:clrScheme name="palette AREVA">
      <a:dk1>
        <a:srgbClr val="000000"/>
      </a:dk1>
      <a:lt1>
        <a:srgbClr val="FFFFFF"/>
      </a:lt1>
      <a:dk2>
        <a:srgbClr val="C4122F"/>
      </a:dk2>
      <a:lt2>
        <a:srgbClr val="FFDD00"/>
      </a:lt2>
      <a:accent1>
        <a:srgbClr val="169C2E"/>
      </a:accent1>
      <a:accent2>
        <a:srgbClr val="FF6600"/>
      </a:accent2>
      <a:accent3>
        <a:srgbClr val="0067AD"/>
      </a:accent3>
      <a:accent4>
        <a:srgbClr val="003E86"/>
      </a:accent4>
      <a:accent5>
        <a:srgbClr val="863486"/>
      </a:accent5>
      <a:accent6>
        <a:srgbClr val="E35395"/>
      </a:accent6>
      <a:hlink>
        <a:srgbClr val="003E86"/>
      </a:hlink>
      <a:folHlink>
        <a:srgbClr val="83A6C7"/>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fr-FR" altLang="fr-FR" sz="1400" b="1" i="0" u="none" strike="noStrike" cap="none" normalizeH="0" baseline="0" smtClean="0">
            <a:ln>
              <a:noFill/>
            </a:ln>
            <a:solidFill>
              <a:srgbClr val="E52E8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fr-FR" altLang="fr-FR" sz="1400" b="1" i="0" u="none" strike="noStrike" cap="none" normalizeH="0" baseline="0" smtClean="0">
            <a:ln>
              <a:noFill/>
            </a:ln>
            <a:solidFill>
              <a:srgbClr val="E52E81"/>
            </a:solidFill>
            <a:effectLst/>
            <a:latin typeface="Arial" charset="0"/>
          </a:defRPr>
        </a:defPPr>
      </a:lstStyle>
    </a:lnDef>
    <a:txDef>
      <a:spPr>
        <a:noFill/>
      </a:spPr>
      <a:bodyPr wrap="square" rtlCol="0">
        <a:spAutoFit/>
      </a:bodyPr>
      <a:lstStyle>
        <a:defPPr>
          <a:defRPr dirty="0" err="1" smtClean="0">
            <a:solidFill>
              <a:schemeClr val="tx1"/>
            </a:solidFill>
          </a:defRPr>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ar défaut 13">
        <a:dk1>
          <a:srgbClr val="000000"/>
        </a:dk1>
        <a:lt1>
          <a:srgbClr val="FFFFFF"/>
        </a:lt1>
        <a:dk2>
          <a:srgbClr val="C4122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4">
        <a:dk1>
          <a:srgbClr val="000000"/>
        </a:dk1>
        <a:lt1>
          <a:srgbClr val="FFFFFF"/>
        </a:lt1>
        <a:dk2>
          <a:srgbClr val="C4122F"/>
        </a:dk2>
        <a:lt2>
          <a:srgbClr val="969696"/>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5">
        <a:dk1>
          <a:srgbClr val="000000"/>
        </a:dk1>
        <a:lt1>
          <a:srgbClr val="FFFFFF"/>
        </a:lt1>
        <a:dk2>
          <a:srgbClr val="C4122F"/>
        </a:dk2>
        <a:lt2>
          <a:srgbClr val="969696"/>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
      <a:clrScheme name="Modèle par défaut 16">
        <a:dk1>
          <a:srgbClr val="000000"/>
        </a:dk1>
        <a:lt1>
          <a:srgbClr val="FFFFFF"/>
        </a:lt1>
        <a:dk2>
          <a:srgbClr val="C4122F"/>
        </a:dk2>
        <a:lt2>
          <a:srgbClr val="FFED00"/>
        </a:lt2>
        <a:accent1>
          <a:srgbClr val="C9D200"/>
        </a:accent1>
        <a:accent2>
          <a:srgbClr val="7AB51D"/>
        </a:accent2>
        <a:accent3>
          <a:srgbClr val="FFFFFF"/>
        </a:accent3>
        <a:accent4>
          <a:srgbClr val="000000"/>
        </a:accent4>
        <a:accent5>
          <a:srgbClr val="E1E5AA"/>
        </a:accent5>
        <a:accent6>
          <a:srgbClr val="6EA419"/>
        </a:accent6>
        <a:hlink>
          <a:srgbClr val="003E86"/>
        </a:hlink>
        <a:folHlink>
          <a:srgbClr val="009EE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new_presentation_fr</Template>
  <TotalTime>1</TotalTime>
  <Words>1064</Words>
  <Application>Microsoft Office PowerPoint</Application>
  <PresentationFormat>Affichage à l'écran (4:3)</PresentationFormat>
  <Paragraphs>157</Paragraphs>
  <Slides>18</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0" baseType="lpstr">
      <vt:lpstr>new_presentation_fr</vt:lpstr>
      <vt:lpstr>think-cell Slide</vt:lpstr>
      <vt:lpstr>Draft PRC Export Control Law </vt:lpstr>
      <vt:lpstr>Introduction</vt:lpstr>
      <vt:lpstr>Purpose</vt:lpstr>
      <vt:lpstr>Scope of applicability 1/3</vt:lpstr>
      <vt:lpstr>Scope of applicability 2/3</vt:lpstr>
      <vt:lpstr>Scope of applicability 3/3</vt:lpstr>
      <vt:lpstr>The Competent Authorities </vt:lpstr>
      <vt:lpstr>Controlling List/Catalogue </vt:lpstr>
      <vt:lpstr>Blacklist and Embargo</vt:lpstr>
      <vt:lpstr>National Security Assessment </vt:lpstr>
      <vt:lpstr>Administration of export control 1/2</vt:lpstr>
      <vt:lpstr>Administration of export control 2/2</vt:lpstr>
      <vt:lpstr>End Use Requirements 1/2</vt:lpstr>
      <vt:lpstr>End Use Requirements 2/2</vt:lpstr>
      <vt:lpstr>Competent Authorities’ Enforcement Power</vt:lpstr>
      <vt:lpstr>Penalties</vt:lpstr>
      <vt:lpstr>Encouraging companies to be compliant with the export control regime</vt:lpstr>
      <vt:lpstr>Conclusion</vt:lpstr>
    </vt:vector>
  </TitlesOfParts>
  <Company>AREVA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Exemple de titre Exemple de titre</dc:title>
  <dc:creator>CONNET Emilie (CORP-NP)</dc:creator>
  <dc:description>2013/11/25</dc:description>
  <cp:lastModifiedBy>Marie-José Lecaille</cp:lastModifiedBy>
  <cp:revision>46</cp:revision>
  <cp:lastPrinted>2016-10-14T08:24:27Z</cp:lastPrinted>
  <dcterms:created xsi:type="dcterms:W3CDTF">2018-01-29T10:04:49Z</dcterms:created>
  <dcterms:modified xsi:type="dcterms:W3CDTF">2018-02-19T14:00:45Z</dcterms:modified>
  <cp:category>INFCOM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j_key">
    <vt:lpwstr>INFCOM</vt:lpwstr>
  </property>
  <property fmtid="{D5CDD505-2E9C-101B-9397-08002B2CF9AE}" pid="3" name="con_confd_key">
    <vt:lpwstr>Restricted</vt:lpwstr>
  </property>
  <property fmtid="{D5CDD505-2E9C-101B-9397-08002B2CF9AE}" pid="4" name="tpl_id_nbr">
    <vt:lpwstr>EP-2141INF</vt:lpwstr>
  </property>
  <property fmtid="{D5CDD505-2E9C-101B-9397-08002B2CF9AE}" pid="5" name="tpl_issue_entity">
    <vt:lpwstr>FFP</vt:lpwstr>
  </property>
  <property fmtid="{D5CDD505-2E9C-101B-9397-08002B2CF9AE}" pid="6" name="tpl_id_rev">
    <vt:lpwstr>G</vt:lpwstr>
  </property>
  <property fmtid="{D5CDD505-2E9C-101B-9397-08002B2CF9AE}" pid="7" name="tpl_id_lang_prim">
    <vt:lpwstr>fr</vt:lpwstr>
  </property>
</Properties>
</file>